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C6D20B7-8E20-41F3-AC6F-D9E75026D8A9}">
          <p14:sldIdLst>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4" y="2514601"/>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4" y="4777380"/>
            <a:ext cx="8915399" cy="1126283"/>
          </a:xfrm>
        </p:spPr>
        <p:txBody>
          <a:bodyPr anchor="t"/>
          <a:lstStyle>
            <a:lvl1pPr marL="0" indent="0" algn="l">
              <a:buNone/>
              <a:defRPr>
                <a:solidFill>
                  <a:schemeClr val="tx1">
                    <a:lumMod val="65000"/>
                    <a:lumOff val="3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1"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4" y="4529541"/>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941369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8" y="31781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9236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51" y="609601"/>
            <a:ext cx="8393925"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1" y="3505200"/>
            <a:ext cx="7536555" cy="381000"/>
          </a:xfrm>
        </p:spPr>
        <p:txBody>
          <a:bodyPr anchor="ctr">
            <a:noAutofit/>
          </a:bodyPr>
          <a:lstStyle>
            <a:lvl1pPr marL="0" indent="0">
              <a:buFontTx/>
              <a:buNone/>
              <a:defRPr sz="1600">
                <a:solidFill>
                  <a:schemeClr val="tx1">
                    <a:lumMod val="50000"/>
                    <a:lumOff val="50000"/>
                  </a:schemeClr>
                </a:solidFill>
              </a:defRPr>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3" y="4354046"/>
            <a:ext cx="8915399" cy="1555864"/>
          </a:xfrm>
        </p:spPr>
        <p:txBody>
          <a:bodyPr anchor="ctr">
            <a:normAutofit/>
          </a:bodyPr>
          <a:lstStyle>
            <a:lvl1pPr marL="0" indent="0" algn="l">
              <a:buNone/>
              <a:defRPr sz="1800">
                <a:solidFill>
                  <a:schemeClr val="tx1">
                    <a:lumMod val="65000"/>
                    <a:lumOff val="3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8" y="31781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ECCFA59E-7F81-4560-A1B0-5DF4DAEFCA60}"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0970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1"/>
            <a:ext cx="8915401"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8" y="491172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3577729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51" y="609601"/>
            <a:ext cx="8393925"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8" y="491172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ECCFA59E-7F81-4560-A1B0-5DF4DAEFCA60}"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2667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3"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3" y="4343400"/>
            <a:ext cx="8915401" cy="838200"/>
          </a:xfrm>
        </p:spPr>
        <p:txBody>
          <a:bodyPr anchor="b">
            <a:noAutofit/>
          </a:bodyPr>
          <a:lstStyle>
            <a:lvl1pPr marL="0" indent="0">
              <a:buFontTx/>
              <a:buNone/>
              <a:defRPr sz="2400">
                <a:solidFill>
                  <a:schemeClr val="accent1"/>
                </a:solidFill>
              </a:defRPr>
            </a:lvl1pPr>
            <a:lvl2pPr marL="457206" indent="0">
              <a:buFontTx/>
              <a:buNone/>
              <a:defRPr/>
            </a:lvl2pPr>
            <a:lvl3pPr marL="914411" indent="0">
              <a:buFontTx/>
              <a:buNone/>
              <a:defRPr/>
            </a:lvl3pPr>
            <a:lvl4pPr marL="1371617" indent="0">
              <a:buFontTx/>
              <a:buNone/>
              <a:defRPr/>
            </a:lvl4pPr>
            <a:lvl5pPr marL="1828823"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1"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8" y="491172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3761792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229681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6"/>
            <a:ext cx="2207602"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3" y="627406"/>
            <a:ext cx="6477001"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189466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6"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3" y="2133600"/>
            <a:ext cx="8915401"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320320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3" y="3530129"/>
            <a:ext cx="8915399" cy="860400"/>
          </a:xfrm>
        </p:spPr>
        <p:txBody>
          <a:bodyPr anchor="t"/>
          <a:lstStyle>
            <a:lvl1pPr marL="0" indent="0" algn="l">
              <a:buNone/>
              <a:defRPr sz="2000">
                <a:solidFill>
                  <a:schemeClr val="tx1">
                    <a:lumMod val="65000"/>
                    <a:lumOff val="3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F917DAA-5B8C-4348-923C-15CB3C0684A9}" type="datetimeFigureOut">
              <a:rPr lang="fr-FR" smtClean="0"/>
              <a:t>29/04/2020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8" y="31781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4" y="3244140"/>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404653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3" y="2133600"/>
            <a:ext cx="4313865"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8" y="2126222"/>
            <a:ext cx="4313865"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4" y="787783"/>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667645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4" y="2548966"/>
            <a:ext cx="4342892"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6" y="2545739"/>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F917DAA-5B8C-4348-923C-15CB3C0684A9}" type="datetimeFigureOut">
              <a:rPr lang="fr-FR" smtClean="0"/>
              <a:t>29/04/2020</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4" y="787783"/>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426612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F917DAA-5B8C-4348-923C-15CB3C0684A9}" type="datetimeFigureOut">
              <a:rPr lang="fr-FR" smtClean="0"/>
              <a:t>29/04/2020</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191743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17DAA-5B8C-4348-923C-15CB3C0684A9}" type="datetimeFigureOut">
              <a:rPr lang="fr-FR" smtClean="0"/>
              <a:t>29/04/2020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30019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46088"/>
            <a:ext cx="3505198"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9"/>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3" y="1598613"/>
            <a:ext cx="3505198" cy="4262436"/>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8" y="71437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323131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1"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3" y="634965"/>
            <a:ext cx="8915401" cy="3854970"/>
          </a:xfrm>
        </p:spPr>
        <p:txBody>
          <a:bodyPr anchor="t">
            <a:normAutofit/>
          </a:bodyPr>
          <a:lstStyle>
            <a:lvl1pPr marL="0" indent="0" algn="ctr">
              <a:buNone/>
              <a:defRPr sz="1600"/>
            </a:lvl1pPr>
            <a:lvl2pPr marL="457206" indent="0">
              <a:buNone/>
              <a:defRPr sz="1600"/>
            </a:lvl2pPr>
            <a:lvl3pPr marL="914411" indent="0">
              <a:buNone/>
              <a:defRPr sz="1600"/>
            </a:lvl3pPr>
            <a:lvl4pPr marL="1371617" indent="0">
              <a:buNone/>
              <a:defRPr sz="1600"/>
            </a:lvl4pPr>
            <a:lvl5pPr marL="1828823" indent="0">
              <a:buNone/>
              <a:defRPr sz="1600"/>
            </a:lvl5pPr>
            <a:lvl6pPr marL="2286029" indent="0">
              <a:buNone/>
              <a:defRPr sz="1600"/>
            </a:lvl6pPr>
            <a:lvl7pPr marL="2743234" indent="0">
              <a:buNone/>
              <a:defRPr sz="1600"/>
            </a:lvl7pPr>
            <a:lvl8pPr marL="3200440" indent="0">
              <a:buNone/>
              <a:defRPr sz="1600"/>
            </a:lvl8pPr>
            <a:lvl9pPr marL="3657646"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1" cy="493712"/>
          </a:xfrm>
        </p:spPr>
        <p:txBody>
          <a:bodyPr>
            <a:normAutofit/>
          </a:bodyPr>
          <a:lstStyle>
            <a:lvl1pPr marL="0" indent="0">
              <a:buNone/>
              <a:defRPr sz="12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F917DAA-5B8C-4348-923C-15CB3C0684A9}" type="datetimeFigureOut">
              <a:rPr lang="fr-FR" smtClean="0"/>
              <a:t>29/04/2020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8" y="4911726"/>
            <a:ext cx="1588526"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4" y="4983088"/>
            <a:ext cx="779767" cy="365125"/>
          </a:xfrm>
        </p:spPr>
        <p:txBody>
          <a:bodyPr/>
          <a:lstStyle/>
          <a:p>
            <a:fld id="{ECCFA59E-7F81-4560-A1B0-5DF4DAEFCA60}" type="slidenum">
              <a:rPr lang="fr-FR" smtClean="0"/>
              <a:t>‹N°›</a:t>
            </a:fld>
            <a:endParaRPr lang="fr-FR"/>
          </a:p>
        </p:txBody>
      </p:sp>
    </p:spTree>
    <p:extLst>
      <p:ext uri="{BB962C8B-B14F-4D97-AF65-F5344CB8AC3E}">
        <p14:creationId xmlns:p14="http://schemas.microsoft.com/office/powerpoint/2010/main" val="12065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0"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2" y="-785"/>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5"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3" y="2133600"/>
            <a:ext cx="8915401"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F917DAA-5B8C-4348-923C-15CB3C0684A9}" type="datetimeFigureOut">
              <a:rPr lang="fr-FR" smtClean="0"/>
              <a:t>29/04/2020</a:t>
            </a:fld>
            <a:endParaRPr lang="fr-FR"/>
          </a:p>
        </p:txBody>
      </p:sp>
      <p:sp>
        <p:nvSpPr>
          <p:cNvPr id="5" name="Footer Placeholder 4"/>
          <p:cNvSpPr>
            <a:spLocks noGrp="1"/>
          </p:cNvSpPr>
          <p:nvPr>
            <p:ph type="ftr" sz="quarter" idx="3"/>
          </p:nvPr>
        </p:nvSpPr>
        <p:spPr>
          <a:xfrm>
            <a:off x="2589213" y="6135809"/>
            <a:ext cx="761999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4" y="787783"/>
            <a:ext cx="779767" cy="365125"/>
          </a:xfrm>
          <a:prstGeom prst="rect">
            <a:avLst/>
          </a:prstGeom>
        </p:spPr>
        <p:txBody>
          <a:bodyPr vert="horz" lIns="91440" tIns="45720" rIns="91440" bIns="45720" rtlCol="0" anchor="ctr"/>
          <a:lstStyle>
            <a:lvl1pPr algn="r">
              <a:defRPr sz="2000">
                <a:solidFill>
                  <a:srgbClr val="FEFFFF"/>
                </a:solidFill>
              </a:defRPr>
            </a:lvl1pPr>
          </a:lstStyle>
          <a:p>
            <a:fld id="{ECCFA59E-7F81-4560-A1B0-5DF4DAEFCA60}" type="slidenum">
              <a:rPr lang="fr-FR" smtClean="0"/>
              <a:t>‹N°›</a:t>
            </a:fld>
            <a:endParaRPr lang="fr-FR"/>
          </a:p>
        </p:txBody>
      </p:sp>
    </p:spTree>
    <p:extLst>
      <p:ext uri="{BB962C8B-B14F-4D97-AF65-F5344CB8AC3E}">
        <p14:creationId xmlns:p14="http://schemas.microsoft.com/office/powerpoint/2010/main" val="298352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6"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5" indent="-342905" algn="l" defTabSz="457206"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60" indent="-285753" algn="l" defTabSz="457206"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14" indent="-228603" algn="l" defTabSz="457206"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20"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26"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32"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37"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43"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48" indent="-228603" algn="l" defTabSz="457206"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6" rtl="0" eaLnBrk="1" latinLnBrk="0" hangingPunct="1">
        <a:defRPr sz="1800" kern="1200">
          <a:solidFill>
            <a:schemeClr val="tx1"/>
          </a:solidFill>
          <a:latin typeface="+mn-lt"/>
          <a:ea typeface="+mn-ea"/>
          <a:cs typeface="+mn-cs"/>
        </a:defRPr>
      </a:lvl1pPr>
      <a:lvl2pPr marL="457206" algn="l" defTabSz="457206" rtl="0" eaLnBrk="1" latinLnBrk="0" hangingPunct="1">
        <a:defRPr sz="1800" kern="1200">
          <a:solidFill>
            <a:schemeClr val="tx1"/>
          </a:solidFill>
          <a:latin typeface="+mn-lt"/>
          <a:ea typeface="+mn-ea"/>
          <a:cs typeface="+mn-cs"/>
        </a:defRPr>
      </a:lvl2pPr>
      <a:lvl3pPr marL="914411" algn="l" defTabSz="457206" rtl="0" eaLnBrk="1" latinLnBrk="0" hangingPunct="1">
        <a:defRPr sz="1800" kern="1200">
          <a:solidFill>
            <a:schemeClr val="tx1"/>
          </a:solidFill>
          <a:latin typeface="+mn-lt"/>
          <a:ea typeface="+mn-ea"/>
          <a:cs typeface="+mn-cs"/>
        </a:defRPr>
      </a:lvl3pPr>
      <a:lvl4pPr marL="1371617" algn="l" defTabSz="457206" rtl="0" eaLnBrk="1" latinLnBrk="0" hangingPunct="1">
        <a:defRPr sz="1800" kern="1200">
          <a:solidFill>
            <a:schemeClr val="tx1"/>
          </a:solidFill>
          <a:latin typeface="+mn-lt"/>
          <a:ea typeface="+mn-ea"/>
          <a:cs typeface="+mn-cs"/>
        </a:defRPr>
      </a:lvl4pPr>
      <a:lvl5pPr marL="1828823" algn="l" defTabSz="457206" rtl="0" eaLnBrk="1" latinLnBrk="0" hangingPunct="1">
        <a:defRPr sz="1800" kern="1200">
          <a:solidFill>
            <a:schemeClr val="tx1"/>
          </a:solidFill>
          <a:latin typeface="+mn-lt"/>
          <a:ea typeface="+mn-ea"/>
          <a:cs typeface="+mn-cs"/>
        </a:defRPr>
      </a:lvl5pPr>
      <a:lvl6pPr marL="2286029" algn="l" defTabSz="457206" rtl="0" eaLnBrk="1" latinLnBrk="0" hangingPunct="1">
        <a:defRPr sz="1800" kern="1200">
          <a:solidFill>
            <a:schemeClr val="tx1"/>
          </a:solidFill>
          <a:latin typeface="+mn-lt"/>
          <a:ea typeface="+mn-ea"/>
          <a:cs typeface="+mn-cs"/>
        </a:defRPr>
      </a:lvl6pPr>
      <a:lvl7pPr marL="2743234" algn="l" defTabSz="457206" rtl="0" eaLnBrk="1" latinLnBrk="0" hangingPunct="1">
        <a:defRPr sz="1800" kern="1200">
          <a:solidFill>
            <a:schemeClr val="tx1"/>
          </a:solidFill>
          <a:latin typeface="+mn-lt"/>
          <a:ea typeface="+mn-ea"/>
          <a:cs typeface="+mn-cs"/>
        </a:defRPr>
      </a:lvl7pPr>
      <a:lvl8pPr marL="3200440" algn="l" defTabSz="457206" rtl="0" eaLnBrk="1" latinLnBrk="0" hangingPunct="1">
        <a:defRPr sz="1800" kern="1200">
          <a:solidFill>
            <a:schemeClr val="tx1"/>
          </a:solidFill>
          <a:latin typeface="+mn-lt"/>
          <a:ea typeface="+mn-ea"/>
          <a:cs typeface="+mn-cs"/>
        </a:defRPr>
      </a:lvl8pPr>
      <a:lvl9pPr marL="3657646" algn="l" defTabSz="4572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988B36-8E5F-4E8F-9166-77C66FF10E07}"/>
              </a:ext>
            </a:extLst>
          </p:cNvPr>
          <p:cNvSpPr>
            <a:spLocks noGrp="1"/>
          </p:cNvSpPr>
          <p:nvPr>
            <p:ph type="title"/>
          </p:nvPr>
        </p:nvSpPr>
        <p:spPr>
          <a:xfrm>
            <a:off x="838200" y="365125"/>
            <a:ext cx="10515600" cy="5985341"/>
          </a:xfrm>
        </p:spPr>
        <p:txBody>
          <a:bodyPr>
            <a:normAutofit/>
          </a:bodyPr>
          <a:lstStyle/>
          <a:p>
            <a:pPr algn="ctr"/>
            <a:br>
              <a:rPr lang="fr-FR" sz="5400" dirty="0">
                <a:latin typeface="Bembo" panose="02020502050201020203" pitchFamily="18" charset="0"/>
              </a:rPr>
            </a:br>
            <a:br>
              <a:rPr lang="fr-FR" sz="5400" dirty="0">
                <a:latin typeface="Bembo" panose="02020502050201020203" pitchFamily="18" charset="0"/>
              </a:rPr>
            </a:br>
            <a:r>
              <a:rPr lang="fr-FR" sz="5400" b="1" dirty="0">
                <a:latin typeface="Bembo" panose="02020502050201020203" pitchFamily="18" charset="0"/>
              </a:rPr>
              <a:t>« Celui qui connaît l’art de vivre </a:t>
            </a:r>
            <a:br>
              <a:rPr lang="fr-FR" sz="5400" b="1" dirty="0">
                <a:latin typeface="Bembo" panose="02020502050201020203" pitchFamily="18" charset="0"/>
              </a:rPr>
            </a:br>
            <a:r>
              <a:rPr lang="fr-FR" sz="5400" b="1" dirty="0">
                <a:latin typeface="Bembo" panose="02020502050201020203" pitchFamily="18" charset="0"/>
              </a:rPr>
              <a:t>avec soi-même ignore l’ennui » </a:t>
            </a:r>
            <a:br>
              <a:rPr lang="fr-FR" sz="5400" dirty="0">
                <a:latin typeface="Bembo" panose="02020502050201020203" pitchFamily="18" charset="0"/>
              </a:rPr>
            </a:br>
            <a:br>
              <a:rPr lang="fr-FR" sz="5400" dirty="0">
                <a:latin typeface="Bembo" panose="02020502050201020203" pitchFamily="18" charset="0"/>
              </a:rPr>
            </a:br>
            <a:r>
              <a:rPr lang="fr-FR" sz="1800" dirty="0">
                <a:latin typeface="Bembo" panose="02020502050201020203" pitchFamily="18" charset="0"/>
              </a:rPr>
              <a:t>Érasme</a:t>
            </a:r>
          </a:p>
        </p:txBody>
      </p:sp>
      <p:pic>
        <p:nvPicPr>
          <p:cNvPr id="3" name="leo-ferre-avec-le-temps-enregistrement-trs">
            <a:hlinkClick r:id="" action="ppaction://media"/>
            <a:extLst>
              <a:ext uri="{FF2B5EF4-FFF2-40B4-BE49-F238E27FC236}">
                <a16:creationId xmlns:a16="http://schemas.microsoft.com/office/drawing/2014/main" id="{65CF4D67-E187-4AD1-9773-67463835179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1" y="5381525"/>
            <a:ext cx="609600" cy="609600"/>
          </a:xfrm>
          <a:prstGeom prst="rect">
            <a:avLst/>
          </a:prstGeom>
        </p:spPr>
      </p:pic>
    </p:spTree>
    <p:extLst>
      <p:ext uri="{BB962C8B-B14F-4D97-AF65-F5344CB8AC3E}">
        <p14:creationId xmlns:p14="http://schemas.microsoft.com/office/powerpoint/2010/main" val="35650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64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424">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7BC64C6-16C9-4728-8F38-C18DFAE296CF}"/>
              </a:ext>
            </a:extLst>
          </p:cNvPr>
          <p:cNvSpPr>
            <a:spLocks noGrp="1"/>
          </p:cNvSpPr>
          <p:nvPr>
            <p:ph type="title"/>
          </p:nvPr>
        </p:nvSpPr>
        <p:spPr>
          <a:xfrm>
            <a:off x="649224" y="645106"/>
            <a:ext cx="3650279" cy="809745"/>
          </a:xfrm>
        </p:spPr>
        <p:txBody>
          <a:bodyPr vert="horz" lIns="91440" tIns="45720" rIns="91440" bIns="45720" rtlCol="0" anchor="t">
            <a:normAutofit fontScale="90000"/>
          </a:bodyPr>
          <a:lstStyle/>
          <a:p>
            <a:pPr algn="ctr" defTabSz="457200"/>
            <a:r>
              <a:rPr lang="en-US" sz="4800" i="1" dirty="0">
                <a:solidFill>
                  <a:srgbClr val="C00000"/>
                </a:solidFill>
                <a:latin typeface="Bembo" panose="02020502050201020203" pitchFamily="18" charset="0"/>
              </a:rPr>
              <a:t>LE SPLEEN</a:t>
            </a:r>
          </a:p>
        </p:txBody>
      </p:sp>
      <p:sp>
        <p:nvSpPr>
          <p:cNvPr id="3" name="Espace réservé du contenu 2">
            <a:extLst>
              <a:ext uri="{FF2B5EF4-FFF2-40B4-BE49-F238E27FC236}">
                <a16:creationId xmlns:a16="http://schemas.microsoft.com/office/drawing/2014/main" id="{61E48BCD-2DFB-4112-86D1-43421FD6BFF6}"/>
              </a:ext>
            </a:extLst>
          </p:cNvPr>
          <p:cNvSpPr>
            <a:spLocks noGrp="1"/>
          </p:cNvSpPr>
          <p:nvPr>
            <p:ph sz="half" idx="1"/>
          </p:nvPr>
        </p:nvSpPr>
        <p:spPr>
          <a:xfrm>
            <a:off x="649225" y="2133600"/>
            <a:ext cx="3650278" cy="3759253"/>
          </a:xfrm>
        </p:spPr>
        <p:txBody>
          <a:bodyPr vert="horz" lIns="91440" tIns="45720" rIns="91440" bIns="45720" rtlCol="0">
            <a:normAutofit fontScale="92500" lnSpcReduction="10000"/>
          </a:bodyPr>
          <a:lstStyle/>
          <a:p>
            <a:pPr algn="just" defTabSz="457200"/>
            <a:r>
              <a:rPr lang="fr-FR" dirty="0">
                <a:latin typeface="Bembo" panose="02020502050201020203" pitchFamily="18" charset="0"/>
              </a:rPr>
              <a:t>De l’anglais </a:t>
            </a:r>
            <a:r>
              <a:rPr lang="fr-FR" i="1" dirty="0">
                <a:solidFill>
                  <a:srgbClr val="C00000"/>
                </a:solidFill>
                <a:latin typeface="Bembo" panose="02020502050201020203" pitchFamily="18" charset="0"/>
              </a:rPr>
              <a:t>spleen</a:t>
            </a:r>
            <a:r>
              <a:rPr lang="fr-FR" dirty="0">
                <a:latin typeface="Bembo" panose="02020502050201020203" pitchFamily="18" charset="0"/>
              </a:rPr>
              <a:t> (« rate »), cet état mental caractérisé par un </a:t>
            </a:r>
            <a:r>
              <a:rPr lang="fr-FR" dirty="0">
                <a:solidFill>
                  <a:srgbClr val="C00000"/>
                </a:solidFill>
                <a:latin typeface="Bembo" panose="02020502050201020203" pitchFamily="18" charset="0"/>
              </a:rPr>
              <a:t>ennui</a:t>
            </a:r>
            <a:r>
              <a:rPr lang="fr-FR" dirty="0">
                <a:latin typeface="Bembo" panose="02020502050201020203" pitchFamily="18" charset="0"/>
              </a:rPr>
              <a:t> sans cause et un </a:t>
            </a:r>
            <a:r>
              <a:rPr lang="fr-FR" dirty="0">
                <a:solidFill>
                  <a:srgbClr val="C00000"/>
                </a:solidFill>
                <a:latin typeface="Bembo" panose="02020502050201020203" pitchFamily="18" charset="0"/>
              </a:rPr>
              <a:t>dégoût</a:t>
            </a:r>
            <a:r>
              <a:rPr lang="fr-FR" dirty="0">
                <a:latin typeface="Bembo" panose="02020502050201020203" pitchFamily="18" charset="0"/>
              </a:rPr>
              <a:t> généralisé de la vie se répand chez les auteurs du </a:t>
            </a:r>
            <a:r>
              <a:rPr lang="fr-FR" dirty="0">
                <a:solidFill>
                  <a:srgbClr val="C00000"/>
                </a:solidFill>
                <a:latin typeface="Bembo" panose="02020502050201020203" pitchFamily="18" charset="0"/>
              </a:rPr>
              <a:t>XIX</a:t>
            </a:r>
            <a:r>
              <a:rPr lang="fr-FR" baseline="30000" dirty="0">
                <a:solidFill>
                  <a:srgbClr val="C00000"/>
                </a:solidFill>
                <a:latin typeface="Bembo" panose="02020502050201020203" pitchFamily="18" charset="0"/>
              </a:rPr>
              <a:t>e</a:t>
            </a:r>
            <a:r>
              <a:rPr lang="fr-FR" dirty="0">
                <a:latin typeface="Bembo" panose="02020502050201020203" pitchFamily="18" charset="0"/>
              </a:rPr>
              <a:t> siècle, conformément à la « théorie des humeurs » qui estimait que la </a:t>
            </a:r>
            <a:r>
              <a:rPr lang="fr-FR" dirty="0">
                <a:solidFill>
                  <a:srgbClr val="C00000"/>
                </a:solidFill>
                <a:latin typeface="Bembo" panose="02020502050201020203" pitchFamily="18" charset="0"/>
              </a:rPr>
              <a:t>bile noire</a:t>
            </a:r>
            <a:r>
              <a:rPr lang="fr-FR" dirty="0">
                <a:latin typeface="Bembo" panose="02020502050201020203" pitchFamily="18" charset="0"/>
              </a:rPr>
              <a:t>, responsable de la </a:t>
            </a:r>
            <a:r>
              <a:rPr lang="fr-FR" dirty="0">
                <a:solidFill>
                  <a:srgbClr val="C00000"/>
                </a:solidFill>
                <a:latin typeface="Bembo" panose="02020502050201020203" pitchFamily="18" charset="0"/>
              </a:rPr>
              <a:t>mélancolie</a:t>
            </a:r>
            <a:r>
              <a:rPr lang="fr-FR" dirty="0">
                <a:latin typeface="Bembo" panose="02020502050201020203" pitchFamily="18" charset="0"/>
              </a:rPr>
              <a:t>, était sécrétée par la rate. De l’inquiétude à l’angoisse en passant par la nostalgie, ce sentiment est lié à la prise de conscience de la </a:t>
            </a:r>
            <a:r>
              <a:rPr lang="fr-FR" dirty="0">
                <a:solidFill>
                  <a:srgbClr val="C00000"/>
                </a:solidFill>
                <a:latin typeface="Bembo" panose="02020502050201020203" pitchFamily="18" charset="0"/>
              </a:rPr>
              <a:t>fuite du temps </a:t>
            </a:r>
            <a:r>
              <a:rPr lang="fr-FR" dirty="0">
                <a:latin typeface="Bembo" panose="02020502050201020203" pitchFamily="18" charset="0"/>
              </a:rPr>
              <a:t>et de l’arrivée implacable de la </a:t>
            </a:r>
            <a:r>
              <a:rPr lang="fr-FR" dirty="0">
                <a:solidFill>
                  <a:srgbClr val="C00000"/>
                </a:solidFill>
                <a:latin typeface="Bembo" panose="02020502050201020203" pitchFamily="18" charset="0"/>
              </a:rPr>
              <a:t>mort</a:t>
            </a:r>
            <a:r>
              <a:rPr lang="fr-FR" dirty="0">
                <a:latin typeface="Bembo" panose="02020502050201020203" pitchFamily="18" charset="0"/>
              </a:rPr>
              <a:t>, face auxquelles l’homme est désespérément </a:t>
            </a:r>
            <a:r>
              <a:rPr lang="fr-FR" dirty="0">
                <a:solidFill>
                  <a:srgbClr val="C00000"/>
                </a:solidFill>
                <a:latin typeface="Bembo" panose="02020502050201020203" pitchFamily="18" charset="0"/>
              </a:rPr>
              <a:t>impuissant</a:t>
            </a:r>
            <a:r>
              <a:rPr lang="fr-FR" dirty="0">
                <a:latin typeface="Bembo" panose="02020502050201020203" pitchFamily="18" charset="0"/>
              </a:rPr>
              <a:t>.</a:t>
            </a:r>
          </a:p>
          <a:p>
            <a:pPr algn="just" defTabSz="457200"/>
            <a:endParaRPr lang="en-US" dirty="0">
              <a:latin typeface="Bembo" panose="02020502050201020203" pitchFamily="18" charset="0"/>
            </a:endParaRPr>
          </a:p>
        </p:txBody>
      </p:sp>
      <p:pic>
        <p:nvPicPr>
          <p:cNvPr id="6" name="Espace réservé du contenu 5" descr="Une image contenant bâtiment, assis, chat, vieux&#10;&#10;Description générée automatiquement">
            <a:extLst>
              <a:ext uri="{FF2B5EF4-FFF2-40B4-BE49-F238E27FC236}">
                <a16:creationId xmlns:a16="http://schemas.microsoft.com/office/drawing/2014/main" id="{72864818-065C-44C7-B5BD-F160C380011E}"/>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9912" b="17183"/>
          <a:stretch/>
        </p:blipFill>
        <p:spPr>
          <a:xfrm>
            <a:off x="4619543" y="10"/>
            <a:ext cx="7572457" cy="6857990"/>
          </a:xfrm>
          <a:prstGeom prst="rect">
            <a:avLst/>
          </a:prstGeom>
        </p:spPr>
      </p:pic>
      <p:sp>
        <p:nvSpPr>
          <p:cNvPr id="7" name="ZoneTexte 6">
            <a:extLst>
              <a:ext uri="{FF2B5EF4-FFF2-40B4-BE49-F238E27FC236}">
                <a16:creationId xmlns:a16="http://schemas.microsoft.com/office/drawing/2014/main" id="{AE4F1651-F8E1-4C53-AB89-63B42A9FC07E}"/>
              </a:ext>
            </a:extLst>
          </p:cNvPr>
          <p:cNvSpPr txBox="1"/>
          <p:nvPr/>
        </p:nvSpPr>
        <p:spPr>
          <a:xfrm>
            <a:off x="10570128" y="6500844"/>
            <a:ext cx="1621872" cy="261610"/>
          </a:xfrm>
          <a:prstGeom prst="rect">
            <a:avLst/>
          </a:prstGeom>
          <a:noFill/>
        </p:spPr>
        <p:txBody>
          <a:bodyPr wrap="square" rtlCol="0">
            <a:spAutoFit/>
          </a:bodyPr>
          <a:lstStyle/>
          <a:p>
            <a:r>
              <a:rPr lang="fr-FR" sz="1100" dirty="0">
                <a:latin typeface="Bembo" panose="02020502050201020203" pitchFamily="18" charset="0"/>
              </a:rPr>
              <a:t>E. </a:t>
            </a:r>
            <a:r>
              <a:rPr lang="fr-FR" sz="1100" dirty="0" err="1">
                <a:latin typeface="Bembo" panose="02020502050201020203" pitchFamily="18" charset="0"/>
              </a:rPr>
              <a:t>Münch</a:t>
            </a:r>
            <a:r>
              <a:rPr lang="fr-FR" sz="1100" dirty="0">
                <a:latin typeface="Bembo" panose="02020502050201020203" pitchFamily="18" charset="0"/>
              </a:rPr>
              <a:t>, </a:t>
            </a:r>
            <a:r>
              <a:rPr lang="fr-FR" sz="1100" i="1" dirty="0">
                <a:latin typeface="Bembo" panose="02020502050201020203" pitchFamily="18" charset="0"/>
              </a:rPr>
              <a:t>Le Cri</a:t>
            </a:r>
            <a:r>
              <a:rPr lang="fr-FR" sz="1100" dirty="0">
                <a:latin typeface="Bembo" panose="02020502050201020203" pitchFamily="18" charset="0"/>
              </a:rPr>
              <a:t>, 1893.</a:t>
            </a:r>
          </a:p>
        </p:txBody>
      </p:sp>
    </p:spTree>
    <p:extLst>
      <p:ext uri="{BB962C8B-B14F-4D97-AF65-F5344CB8AC3E}">
        <p14:creationId xmlns:p14="http://schemas.microsoft.com/office/powerpoint/2010/main" val="381277407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D306B45-25EE-434D-ABA9-A27B79320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607F11-C487-4F9E-93E4-0D339272BB60}"/>
              </a:ext>
            </a:extLst>
          </p:cNvPr>
          <p:cNvSpPr>
            <a:spLocks noGrp="1"/>
          </p:cNvSpPr>
          <p:nvPr>
            <p:ph type="title"/>
          </p:nvPr>
        </p:nvSpPr>
        <p:spPr>
          <a:xfrm>
            <a:off x="1046019" y="942108"/>
            <a:ext cx="3256550" cy="4969113"/>
          </a:xfrm>
        </p:spPr>
        <p:txBody>
          <a:bodyPr anchor="ctr">
            <a:normAutofit/>
          </a:bodyPr>
          <a:lstStyle/>
          <a:p>
            <a:pPr algn="just">
              <a:lnSpc>
                <a:spcPct val="90000"/>
              </a:lnSpc>
            </a:pPr>
            <a:r>
              <a:rPr lang="fr-FR" sz="2800" dirty="0">
                <a:solidFill>
                  <a:srgbClr val="C00000"/>
                </a:solidFill>
                <a:latin typeface="Bembo" panose="02020502050201020203" pitchFamily="18" charset="0"/>
              </a:rPr>
              <a:t>Chez Baudelaire, le passage du temps est intrinsèquement lié au </a:t>
            </a:r>
            <a:r>
              <a:rPr lang="fr-FR" sz="2800" i="1" dirty="0">
                <a:solidFill>
                  <a:srgbClr val="C00000"/>
                </a:solidFill>
                <a:latin typeface="Bembo" panose="02020502050201020203" pitchFamily="18" charset="0"/>
              </a:rPr>
              <a:t>spleen</a:t>
            </a:r>
            <a:r>
              <a:rPr lang="fr-FR" sz="2800" dirty="0">
                <a:solidFill>
                  <a:srgbClr val="C00000"/>
                </a:solidFill>
                <a:latin typeface="Bembo" panose="02020502050201020203" pitchFamily="18" charset="0"/>
              </a:rPr>
              <a:t> et prend souvent des formes allégoriques, comme celle de l’horloge, qui « vampirise » le poète et dévore sa vie.</a:t>
            </a:r>
            <a:br>
              <a:rPr lang="fr-FR" sz="2800" dirty="0">
                <a:solidFill>
                  <a:srgbClr val="C00000"/>
                </a:solidFill>
                <a:latin typeface="Bembo" panose="02020502050201020203" pitchFamily="18" charset="0"/>
              </a:rPr>
            </a:br>
            <a:endParaRPr lang="fr-FR" sz="2800" dirty="0">
              <a:solidFill>
                <a:srgbClr val="C00000"/>
              </a:solidFill>
              <a:latin typeface="Bembo" panose="02020502050201020203" pitchFamily="18" charset="0"/>
            </a:endParaRPr>
          </a:p>
        </p:txBody>
      </p:sp>
      <p:sp>
        <p:nvSpPr>
          <p:cNvPr id="10" name="Rectangle 9">
            <a:extLst>
              <a:ext uri="{FF2B5EF4-FFF2-40B4-BE49-F238E27FC236}">
                <a16:creationId xmlns:a16="http://schemas.microsoft.com/office/drawing/2014/main" id="{0A42F85E-4939-431E-8B4A-EC07C8E0A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27EBB3F9-D6F7-4F6A-8843-9FEBA15E49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71831"/>
            <a:ext cx="0" cy="320040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D2B17EF-74EB-4C33-B2E2-8E727B2E7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bg1">
              <a:alpha val="30000"/>
            </a:schemeClr>
          </a:solidFill>
        </p:grpSpPr>
        <p:sp>
          <p:nvSpPr>
            <p:cNvPr id="15" name="Freeform 11">
              <a:extLst>
                <a:ext uri="{FF2B5EF4-FFF2-40B4-BE49-F238E27FC236}">
                  <a16:creationId xmlns:a16="http://schemas.microsoft.com/office/drawing/2014/main" id="{0A5F1F8A-3206-4B86-883F-65E98BB6E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6" name="Freeform 12">
              <a:extLst>
                <a:ext uri="{FF2B5EF4-FFF2-40B4-BE49-F238E27FC236}">
                  <a16:creationId xmlns:a16="http://schemas.microsoft.com/office/drawing/2014/main" id="{6935F8C7-CC88-4243-9786-F3CDBF04A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7" name="Freeform 13">
              <a:extLst>
                <a:ext uri="{FF2B5EF4-FFF2-40B4-BE49-F238E27FC236}">
                  <a16:creationId xmlns:a16="http://schemas.microsoft.com/office/drawing/2014/main" id="{9AF7BAD9-71B3-40D8-A089-EFF7FE67BD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8" name="Freeform 14">
              <a:extLst>
                <a:ext uri="{FF2B5EF4-FFF2-40B4-BE49-F238E27FC236}">
                  <a16:creationId xmlns:a16="http://schemas.microsoft.com/office/drawing/2014/main" id="{6467094F-AEF0-4D3B-BB76-8B3C1F08B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9" name="Freeform 15">
              <a:extLst>
                <a:ext uri="{FF2B5EF4-FFF2-40B4-BE49-F238E27FC236}">
                  <a16:creationId xmlns:a16="http://schemas.microsoft.com/office/drawing/2014/main" id="{36F56AF9-DEF1-44E7-BF42-6AAC1AA9D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0" name="Freeform 16">
              <a:extLst>
                <a:ext uri="{FF2B5EF4-FFF2-40B4-BE49-F238E27FC236}">
                  <a16:creationId xmlns:a16="http://schemas.microsoft.com/office/drawing/2014/main" id="{A43EBE71-20BA-4A40-A513-516678089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1" name="Freeform 17">
              <a:extLst>
                <a:ext uri="{FF2B5EF4-FFF2-40B4-BE49-F238E27FC236}">
                  <a16:creationId xmlns:a16="http://schemas.microsoft.com/office/drawing/2014/main" id="{1DB39648-7B38-4D0B-93C5-048EC4A45C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2" name="Freeform 18">
              <a:extLst>
                <a:ext uri="{FF2B5EF4-FFF2-40B4-BE49-F238E27FC236}">
                  <a16:creationId xmlns:a16="http://schemas.microsoft.com/office/drawing/2014/main" id="{8DD2661F-DE5F-45EA-B30B-7C6589638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3" name="Freeform 19">
              <a:extLst>
                <a:ext uri="{FF2B5EF4-FFF2-40B4-BE49-F238E27FC236}">
                  <a16:creationId xmlns:a16="http://schemas.microsoft.com/office/drawing/2014/main" id="{ABF0A0E5-E68E-4183-A913-228692FD85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4" name="Freeform 20">
              <a:extLst>
                <a:ext uri="{FF2B5EF4-FFF2-40B4-BE49-F238E27FC236}">
                  <a16:creationId xmlns:a16="http://schemas.microsoft.com/office/drawing/2014/main" id="{615D8F55-8ACD-4EFE-A832-06E785479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5" name="Freeform 21">
              <a:extLst>
                <a:ext uri="{FF2B5EF4-FFF2-40B4-BE49-F238E27FC236}">
                  <a16:creationId xmlns:a16="http://schemas.microsoft.com/office/drawing/2014/main" id="{0FDF4201-8CEC-474B-A6B1-88039B704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6" name="Freeform 22">
              <a:extLst>
                <a:ext uri="{FF2B5EF4-FFF2-40B4-BE49-F238E27FC236}">
                  <a16:creationId xmlns:a16="http://schemas.microsoft.com/office/drawing/2014/main" id="{0F60AEA4-B25F-417E-93FC-59686DFBE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3" name="Espace réservé du contenu 2">
            <a:extLst>
              <a:ext uri="{FF2B5EF4-FFF2-40B4-BE49-F238E27FC236}">
                <a16:creationId xmlns:a16="http://schemas.microsoft.com/office/drawing/2014/main" id="{D7B1E21D-28A0-40A7-BA92-C1B9A35086F3}"/>
              </a:ext>
            </a:extLst>
          </p:cNvPr>
          <p:cNvSpPr>
            <a:spLocks noGrp="1"/>
          </p:cNvSpPr>
          <p:nvPr>
            <p:ph idx="1"/>
          </p:nvPr>
        </p:nvSpPr>
        <p:spPr>
          <a:xfrm>
            <a:off x="5030936" y="404944"/>
            <a:ext cx="6455549" cy="5979078"/>
          </a:xfrm>
        </p:spPr>
        <p:txBody>
          <a:bodyPr anchor="ctr">
            <a:noAutofit/>
          </a:bodyPr>
          <a:lstStyle/>
          <a:p>
            <a:pPr marL="0" indent="0" algn="ctr">
              <a:lnSpc>
                <a:spcPct val="90000"/>
              </a:lnSpc>
              <a:buNone/>
            </a:pPr>
            <a:endParaRPr lang="fr-FR" sz="1400" b="1" dirty="0">
              <a:solidFill>
                <a:schemeClr val="tx1"/>
              </a:solidFill>
              <a:latin typeface="Bembo" panose="02020502050201020203" pitchFamily="18" charset="0"/>
            </a:endParaRPr>
          </a:p>
          <a:p>
            <a:pPr marL="0" indent="0" algn="ctr">
              <a:lnSpc>
                <a:spcPct val="90000"/>
              </a:lnSpc>
              <a:buNone/>
            </a:pPr>
            <a:r>
              <a:rPr lang="fr-FR" sz="1400" b="1" dirty="0">
                <a:solidFill>
                  <a:schemeClr val="tx1"/>
                </a:solidFill>
                <a:latin typeface="Bembo" panose="02020502050201020203" pitchFamily="18" charset="0"/>
              </a:rPr>
              <a:t>« L’horloge » </a:t>
            </a:r>
            <a:endParaRPr lang="fr-FR" sz="1400" dirty="0">
              <a:solidFill>
                <a:schemeClr val="tx1"/>
              </a:solidFill>
              <a:latin typeface="Bembo" panose="02020502050201020203" pitchFamily="18" charset="0"/>
            </a:endParaRPr>
          </a:p>
          <a:p>
            <a:pPr marL="0" indent="0" algn="ctr">
              <a:lnSpc>
                <a:spcPct val="90000"/>
              </a:lnSpc>
              <a:buNone/>
            </a:pPr>
            <a:r>
              <a:rPr lang="fr-FR" sz="1400" dirty="0">
                <a:solidFill>
                  <a:schemeClr val="tx1"/>
                </a:solidFill>
                <a:latin typeface="Bembo" panose="02020502050201020203" pitchFamily="18" charset="0"/>
              </a:rPr>
              <a:t>Horloge ! dieu sinistre, effrayant, impassible,</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Dont le doigt nous menace et nous dit : « Souviens-toi !</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Les vibrantes Douleurs dans ton cœur plein d’effroi</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Se planteront bientôt comme dans une cible, </a:t>
            </a:r>
          </a:p>
          <a:p>
            <a:pPr marL="0" indent="0" algn="ctr">
              <a:lnSpc>
                <a:spcPct val="90000"/>
              </a:lnSpc>
              <a:buNone/>
            </a:pPr>
            <a:r>
              <a:rPr lang="fr-FR" sz="1400" dirty="0">
                <a:solidFill>
                  <a:schemeClr val="tx1"/>
                </a:solidFill>
                <a:latin typeface="Bembo" panose="02020502050201020203" pitchFamily="18" charset="0"/>
              </a:rPr>
              <a:t>Le plaisir vaporeux fuira vers l’horizon</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Ainsi qu’une sylphide au fond de la coulisse ;</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Chaque instant te dévore un morceau du délice</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À chaque homme accordé pour toute sa saison. </a:t>
            </a:r>
          </a:p>
          <a:p>
            <a:pPr marL="0" indent="0" algn="ctr">
              <a:lnSpc>
                <a:spcPct val="90000"/>
              </a:lnSpc>
              <a:buNone/>
            </a:pPr>
            <a:r>
              <a:rPr lang="fr-FR" sz="1400" dirty="0">
                <a:solidFill>
                  <a:schemeClr val="tx1"/>
                </a:solidFill>
                <a:latin typeface="Bembo" panose="02020502050201020203" pitchFamily="18" charset="0"/>
              </a:rPr>
              <a:t>Trois mille six cents fois par heure, la Seconde</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Chuchote : Souviens-toi ! – Rapide, avec sa voix</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D’insecte, Maintenant dit : Je suis Autrefois,</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Et j’ai pompé ta vie avec ma trompe immonde ! </a:t>
            </a:r>
          </a:p>
          <a:p>
            <a:pPr marL="0" indent="0" algn="ctr">
              <a:lnSpc>
                <a:spcPct val="90000"/>
              </a:lnSpc>
              <a:buNone/>
            </a:pPr>
            <a:r>
              <a:rPr lang="fr-FR" sz="1400" i="1" dirty="0" err="1">
                <a:solidFill>
                  <a:schemeClr val="tx1"/>
                </a:solidFill>
                <a:latin typeface="Bembo" panose="02020502050201020203" pitchFamily="18" charset="0"/>
              </a:rPr>
              <a:t>Remember</a:t>
            </a:r>
            <a:r>
              <a:rPr lang="fr-FR" sz="1400" dirty="0">
                <a:solidFill>
                  <a:schemeClr val="tx1"/>
                </a:solidFill>
                <a:latin typeface="Bembo" panose="02020502050201020203" pitchFamily="18" charset="0"/>
              </a:rPr>
              <a:t> ! Souviens-toi, prodigue ! </a:t>
            </a:r>
            <a:r>
              <a:rPr lang="fr-FR" sz="1400" i="1" dirty="0" err="1">
                <a:solidFill>
                  <a:schemeClr val="tx1"/>
                </a:solidFill>
                <a:latin typeface="Bembo" panose="02020502050201020203" pitchFamily="18" charset="0"/>
              </a:rPr>
              <a:t>Esto</a:t>
            </a:r>
            <a:r>
              <a:rPr lang="fr-FR" sz="1400" i="1" dirty="0">
                <a:solidFill>
                  <a:schemeClr val="tx1"/>
                </a:solidFill>
                <a:latin typeface="Bembo" panose="02020502050201020203" pitchFamily="18" charset="0"/>
              </a:rPr>
              <a:t> </a:t>
            </a:r>
            <a:r>
              <a:rPr lang="fr-FR" sz="1400" i="1" dirty="0" err="1">
                <a:solidFill>
                  <a:schemeClr val="tx1"/>
                </a:solidFill>
                <a:latin typeface="Bembo" panose="02020502050201020203" pitchFamily="18" charset="0"/>
              </a:rPr>
              <a:t>memor</a:t>
            </a:r>
            <a:r>
              <a:rPr lang="fr-FR" sz="1400" dirty="0">
                <a:solidFill>
                  <a:schemeClr val="tx1"/>
                </a:solidFill>
                <a:latin typeface="Bembo" panose="02020502050201020203" pitchFamily="18" charset="0"/>
              </a:rPr>
              <a:t> !</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(Mon gosier de métal parle toutes les langues.)</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Les minutes, mortel folâtre, sont des gangues</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Qu’il ne faut pas lâcher sans en extraire l’or ! </a:t>
            </a:r>
          </a:p>
          <a:p>
            <a:pPr marL="0" indent="0" algn="ctr">
              <a:lnSpc>
                <a:spcPct val="90000"/>
              </a:lnSpc>
              <a:buNone/>
            </a:pPr>
            <a:r>
              <a:rPr lang="fr-FR" sz="1400" dirty="0">
                <a:solidFill>
                  <a:schemeClr val="tx1"/>
                </a:solidFill>
                <a:latin typeface="Bembo" panose="02020502050201020203" pitchFamily="18" charset="0"/>
              </a:rPr>
              <a:t>Souviens-toi que le Temps est un joueur avide</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Qui gagne sans tricher, à tout coup ! c’est la loi.</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Le jour décroît ; la nuit augmente, souviens-toi !</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Le gouffre a toujours soif ; la clepsydre se vide.</a:t>
            </a:r>
          </a:p>
          <a:p>
            <a:pPr marL="0" indent="0" algn="ctr">
              <a:lnSpc>
                <a:spcPct val="90000"/>
              </a:lnSpc>
              <a:buNone/>
            </a:pPr>
            <a:r>
              <a:rPr lang="fr-FR" sz="1400" dirty="0">
                <a:solidFill>
                  <a:schemeClr val="tx1"/>
                </a:solidFill>
                <a:latin typeface="Bembo" panose="02020502050201020203" pitchFamily="18" charset="0"/>
              </a:rPr>
              <a:t>Tantôt sonnera l’heure où le divin Hasard,</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Où l’auguste Vertu, ton épouse encor vierge,</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Où le repentir même (oh ! la dernière auberge !),</a:t>
            </a:r>
            <a:br>
              <a:rPr lang="fr-FR" sz="1400" dirty="0">
                <a:solidFill>
                  <a:schemeClr val="tx1"/>
                </a:solidFill>
                <a:latin typeface="Bembo" panose="02020502050201020203" pitchFamily="18" charset="0"/>
              </a:rPr>
            </a:br>
            <a:r>
              <a:rPr lang="fr-FR" sz="1400" dirty="0">
                <a:solidFill>
                  <a:schemeClr val="tx1"/>
                </a:solidFill>
                <a:latin typeface="Bembo" panose="02020502050201020203" pitchFamily="18" charset="0"/>
              </a:rPr>
              <a:t>Où tout te dira : Meurs, vieux lâche ! il est trop tard ! » </a:t>
            </a:r>
          </a:p>
          <a:p>
            <a:pPr marL="0" indent="0" algn="r">
              <a:lnSpc>
                <a:spcPct val="90000"/>
              </a:lnSpc>
              <a:buNone/>
            </a:pPr>
            <a:r>
              <a:rPr lang="fr-FR" sz="1100" dirty="0">
                <a:solidFill>
                  <a:schemeClr val="tx1"/>
                </a:solidFill>
                <a:latin typeface="Bembo" panose="02020502050201020203" pitchFamily="18" charset="0"/>
              </a:rPr>
              <a:t>C. Baudelaire, </a:t>
            </a:r>
            <a:r>
              <a:rPr lang="fr-FR" sz="1100" i="1" dirty="0">
                <a:solidFill>
                  <a:schemeClr val="tx1"/>
                </a:solidFill>
                <a:latin typeface="Bembo" panose="02020502050201020203" pitchFamily="18" charset="0"/>
              </a:rPr>
              <a:t>Les Fleurs du mal</a:t>
            </a:r>
            <a:r>
              <a:rPr lang="fr-FR" sz="1100" dirty="0">
                <a:solidFill>
                  <a:schemeClr val="tx1"/>
                </a:solidFill>
                <a:latin typeface="Bembo" panose="02020502050201020203" pitchFamily="18" charset="0"/>
              </a:rPr>
              <a:t>, 1857.</a:t>
            </a:r>
          </a:p>
          <a:p>
            <a:pPr algn="ctr">
              <a:lnSpc>
                <a:spcPct val="90000"/>
              </a:lnSpc>
            </a:pPr>
            <a:endParaRPr lang="fr-FR" sz="1400" dirty="0">
              <a:solidFill>
                <a:schemeClr val="tx1"/>
              </a:solidFill>
              <a:latin typeface="Bembo" panose="02020502050201020203" pitchFamily="18" charset="0"/>
            </a:endParaRPr>
          </a:p>
        </p:txBody>
      </p:sp>
    </p:spTree>
    <p:extLst>
      <p:ext uri="{BB962C8B-B14F-4D97-AF65-F5344CB8AC3E}">
        <p14:creationId xmlns:p14="http://schemas.microsoft.com/office/powerpoint/2010/main" val="1840646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5"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9"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0"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1" name="Rectangle 39">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1">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43"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63"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45"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46"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7"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8"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9"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50"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1"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2"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53"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54"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re 1">
            <a:extLst>
              <a:ext uri="{FF2B5EF4-FFF2-40B4-BE49-F238E27FC236}">
                <a16:creationId xmlns:a16="http://schemas.microsoft.com/office/drawing/2014/main" id="{2331759A-814B-42E2-BB63-9789ACA12F15}"/>
              </a:ext>
            </a:extLst>
          </p:cNvPr>
          <p:cNvSpPr>
            <a:spLocks noGrp="1"/>
          </p:cNvSpPr>
          <p:nvPr>
            <p:ph type="title"/>
          </p:nvPr>
        </p:nvSpPr>
        <p:spPr>
          <a:xfrm>
            <a:off x="1217056" y="391885"/>
            <a:ext cx="1634476" cy="5852851"/>
          </a:xfrm>
        </p:spPr>
        <p:txBody>
          <a:bodyPr vert="horz" lIns="91440" tIns="45720" rIns="91440" bIns="45720" rtlCol="0" anchor="ctr">
            <a:normAutofit fontScale="90000"/>
          </a:bodyPr>
          <a:lstStyle/>
          <a:p>
            <a:pPr algn="just" defTabSz="457200"/>
            <a:r>
              <a:rPr lang="fr-FR" sz="1400" i="1" dirty="0">
                <a:solidFill>
                  <a:srgbClr val="C00000"/>
                </a:solidFill>
                <a:latin typeface="Bembo" panose="02020502050201020203" pitchFamily="18" charset="0"/>
              </a:rPr>
              <a:t>À la recherche du temps perdu</a:t>
            </a:r>
            <a:r>
              <a:rPr lang="fr-FR" sz="1400" dirty="0">
                <a:solidFill>
                  <a:srgbClr val="C00000"/>
                </a:solidFill>
                <a:latin typeface="Bembo" panose="02020502050201020203" pitchFamily="18" charset="0"/>
              </a:rPr>
              <a:t> </a:t>
            </a:r>
            <a:r>
              <a:rPr lang="fr-FR" sz="1400" dirty="0">
                <a:solidFill>
                  <a:schemeClr val="tx1"/>
                </a:solidFill>
                <a:latin typeface="Bembo" panose="02020502050201020203" pitchFamily="18" charset="0"/>
              </a:rPr>
              <a:t>est un roman de Marcel Proust, écrit de 1906 à 1922, dans lequel tous les événements épars de la vie se découvrent reliés les uns aux autres quand, à travers toutes ses expériences négatives ou positives, le narrateur (qui est aussi le héros du roman), découvre le sens de la vie dans l'art et la littérature. </a:t>
            </a:r>
            <a:br>
              <a:rPr lang="fr-FR" sz="1400" dirty="0">
                <a:solidFill>
                  <a:schemeClr val="tx1"/>
                </a:solidFill>
                <a:latin typeface="Bembo" panose="02020502050201020203" pitchFamily="18" charset="0"/>
              </a:rPr>
            </a:br>
            <a:br>
              <a:rPr lang="fr-FR" sz="1400" dirty="0">
                <a:solidFill>
                  <a:schemeClr val="tx1"/>
                </a:solidFill>
                <a:latin typeface="Bembo" panose="02020502050201020203" pitchFamily="18" charset="0"/>
              </a:rPr>
            </a:br>
            <a:r>
              <a:rPr lang="fr-FR" sz="1400" dirty="0">
                <a:solidFill>
                  <a:srgbClr val="C00000"/>
                </a:solidFill>
                <a:latin typeface="Bembo" panose="02020502050201020203" pitchFamily="18" charset="0"/>
              </a:rPr>
              <a:t>L’épisode de la « madeleine » </a:t>
            </a:r>
            <a:r>
              <a:rPr lang="fr-FR" sz="1400" dirty="0">
                <a:solidFill>
                  <a:schemeClr val="tx1"/>
                </a:solidFill>
                <a:latin typeface="Bembo" panose="02020502050201020203" pitchFamily="18" charset="0"/>
              </a:rPr>
              <a:t>est une réflexion sur le temps et la façon dont le souvenir émerge parfois à la </a:t>
            </a:r>
            <a:r>
              <a:rPr lang="fr-FR" sz="1400" dirty="0">
                <a:solidFill>
                  <a:srgbClr val="C00000"/>
                </a:solidFill>
                <a:latin typeface="Bembo" panose="02020502050201020203" pitchFamily="18" charset="0"/>
              </a:rPr>
              <a:t>mémoire</a:t>
            </a:r>
            <a:r>
              <a:rPr lang="fr-FR" sz="1400" dirty="0">
                <a:solidFill>
                  <a:schemeClr val="tx1"/>
                </a:solidFill>
                <a:latin typeface="Bembo" panose="02020502050201020203" pitchFamily="18" charset="0"/>
              </a:rPr>
              <a:t>, au détour d’une sensation ou d’une émotion </a:t>
            </a:r>
            <a:r>
              <a:rPr lang="fr-FR" sz="1400" i="1" dirty="0">
                <a:solidFill>
                  <a:schemeClr val="tx1"/>
                </a:solidFill>
                <a:latin typeface="Bembo" panose="02020502050201020203" pitchFamily="18" charset="0"/>
              </a:rPr>
              <a:t>a priori</a:t>
            </a:r>
            <a:r>
              <a:rPr lang="fr-FR" sz="1400" dirty="0">
                <a:solidFill>
                  <a:schemeClr val="tx1"/>
                </a:solidFill>
                <a:latin typeface="Bembo" panose="02020502050201020203" pitchFamily="18" charset="0"/>
              </a:rPr>
              <a:t> anodines.</a:t>
            </a:r>
            <a:br>
              <a:rPr lang="fr-FR" sz="1400" dirty="0">
                <a:solidFill>
                  <a:schemeClr val="tx1"/>
                </a:solidFill>
                <a:latin typeface="Bembo" panose="02020502050201020203" pitchFamily="18" charset="0"/>
              </a:rPr>
            </a:br>
            <a:endParaRPr lang="en-US" sz="1400" dirty="0">
              <a:solidFill>
                <a:schemeClr val="tx1"/>
              </a:solidFill>
              <a:latin typeface="Bembo" panose="02020502050201020203" pitchFamily="18" charset="0"/>
            </a:endParaRPr>
          </a:p>
        </p:txBody>
      </p:sp>
      <p:sp>
        <p:nvSpPr>
          <p:cNvPr id="56"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8" name="Rectangle 57">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texte 2">
            <a:extLst>
              <a:ext uri="{FF2B5EF4-FFF2-40B4-BE49-F238E27FC236}">
                <a16:creationId xmlns:a16="http://schemas.microsoft.com/office/drawing/2014/main" id="{D087813A-FE41-43ED-8959-E2D2AE5C3450}"/>
              </a:ext>
            </a:extLst>
          </p:cNvPr>
          <p:cNvSpPr>
            <a:spLocks noGrp="1"/>
          </p:cNvSpPr>
          <p:nvPr>
            <p:ph type="body" sz="half" idx="2"/>
          </p:nvPr>
        </p:nvSpPr>
        <p:spPr>
          <a:xfrm>
            <a:off x="3658540" y="769010"/>
            <a:ext cx="7846072" cy="5553512"/>
          </a:xfrm>
        </p:spPr>
        <p:txBody>
          <a:bodyPr vert="horz" lIns="91440" tIns="45720" rIns="91440" bIns="45720" rtlCol="0" anchor="ctr">
            <a:normAutofit fontScale="62500" lnSpcReduction="20000"/>
          </a:bodyPr>
          <a:lstStyle/>
          <a:p>
            <a:pPr algn="just"/>
            <a:r>
              <a:rPr lang="fr-FR" dirty="0">
                <a:latin typeface="Bembo" panose="02020502050201020203" pitchFamily="18" charset="0"/>
              </a:rPr>
              <a:t>Il y avait déjà bien des années que, de Combray, tout ce qui n'était pas le théâtre et le drame de mon coucher, n'existait plus pour moi, quand un jour d'hiver, comme je rentrais à la maison, ma mère, voyant que j'avais froid, me proposa de me faire prendre, contre mon habitude, un peu de thé. Je refusai d'abord et, je ne sais pourquoi, me ravisai. Elle envoya chercher un de ces gâteaux courts et dodus appelés Petites Madeleines qui semblent avoir été moulés dans la valve rainurée d'une coquille de Saint- Jacques. Et bientôt, machinalement, accablé par la morne journée et la perspective d'un triste lendemain, je portai à mes lèvres une cuillerée du thé où j'avais laissé s'amollir un morceau de madeleine. Mais à l'instant même où la gorgée mêlée des miettes du gâteau toucha mon palais, je tressaillis, attentif à ce qui se passait d'extraordinaire en moi. Un plaisir délicieux m'avait envahi, isolé, sans la notion de sa cause. Il m'avait aussitôt rendu les vicissitudes de la vie indifférentes, ses désastres inoffensifs, sa brièveté illusoire, de la même façon qu'opère l'amour, en me remplissant d'une essence précieuse : ou plutôt cette essence n'était pas en moi, elle était moi. J'avais cessé de me sentir médiocre, contingent, mortel. D'où avait pu me venir cette puissante joie ? Je sentais qu'elle était liée au goût du thé et du gâteau, mais qu'elle le dépassait infiniment, ne devait pas être de même nature. D'où venait-elle ? Que signifiait-elle ? Où l'appréhender ? […] </a:t>
            </a:r>
          </a:p>
          <a:p>
            <a:pPr algn="just"/>
            <a:r>
              <a:rPr lang="fr-FR" dirty="0">
                <a:latin typeface="Bembo" panose="02020502050201020203" pitchFamily="18" charset="0"/>
              </a:rPr>
              <a:t>Et tout d'un coup le souvenir m'est apparu. Ce goût c'était celui du petit morceau de madeleine que le dimanche matin à Combray (parce que ce jour-là je ne sortais pas avant l'heure de la messe), quand j'allais lui dire bonjour dans sa chambre, ma tante Léonie m'offrait après l'avoir trempé dans son infusion de thé ou de tilleul. La vue de la petite madeleine ne m'avait rien rappelé avant que je n'y eusse goûté; peut-être parce que, en ayant souvent aperçu depuis, sans en manger, sur les tablettes des pâtissiers, leur image avait quitté ces jours de Combray pour se lier à d'autres plus récents; peut-être parce que de ces souvenirs abandonnés si longtemps hors de la mémoire, rien ne survivait, tout s'était désagrégé; les formes - et celle aussi du petit coquillage de pâtisserie, si grassement sensuel, sous son plissage sévère et dévot - s'étaient abolies, ou, ensommeillées, avaient perdu la force d'expansion qui leur eût permis de rejoindre la conscience. Mais, quand d'un passé ancien rien ne subsiste, après la mort des êtres, après la destruction des choses, seules, plus frêles mais plus vivaces, plus immatérielles, plus persistantes, plus fidèles, l'odeur et la saveur restent encore longtemps, comme des âmes, à se rappeler, à attendre, à espérer, sur la ruine de tout le reste, à porter sans fléchir, sur leur gouttelette presque impalpable, l'édifice immense du souvenir. </a:t>
            </a:r>
          </a:p>
          <a:p>
            <a:pPr algn="just"/>
            <a:r>
              <a:rPr lang="fr-FR" dirty="0">
                <a:latin typeface="Bembo" panose="02020502050201020203" pitchFamily="18" charset="0"/>
              </a:rPr>
              <a:t>Et dès que j'eus reconnu le goût du morceau de madeleine trempé dans le tilleul que me donnait ma tante (quoique je ne susse pas encore et dusse remettre à bien plus tard de découvrir pourquoi ce souvenir me rendait si heureux), aussitôt la vieille maison grise sur la rue, où était sa chambre, vint comme un décor de théâtre s'appliquer au petit pavillon, donnant sur le jardin, qu'on avait construit pour mes parents sur ses derrières (ce pan tronqué que seul j'avais revu jusque-là) ; et avec la maison, la ville, depuis le matin jusqu'au soir et par tous les temps, la Place où on m'envoyait avant déjeuner, les rues où j'allais faire des courses, les chemins qu'on prenait si le temps était beau. Et comme dans ce jeu où les Japonais s'amusent à tremper dans un bol de porcelaine rempli d'eau, de petits morceaux de papier jusque-là indistincts qui, à peine y sont-ils plongés s'étirent, se contournent, se colorent, se différencient, deviennent des fleurs, des maisons, des personnages consistants et reconnaissables, de même maintenant toutes les fleurs de notre jardin et celles du parc de M. Swann, et les nymphéas de la Vivonne, et les bonnes gens du village et leurs petits logis et l'église et tout Combray et ses environs, tout cela qui prend forme et solidité, est sorti, ville et jardins, de ma tasse de thé. </a:t>
            </a:r>
          </a:p>
          <a:p>
            <a:pPr algn="just"/>
            <a:r>
              <a:rPr lang="fr-FR" dirty="0">
                <a:latin typeface="Bembo" panose="02020502050201020203" pitchFamily="18" charset="0"/>
              </a:rPr>
              <a:t> </a:t>
            </a:r>
          </a:p>
          <a:p>
            <a:pPr algn="r"/>
            <a:r>
              <a:rPr lang="fr-FR" dirty="0">
                <a:latin typeface="Bembo" panose="02020502050201020203" pitchFamily="18" charset="0"/>
              </a:rPr>
              <a:t>M. Proust, </a:t>
            </a:r>
            <a:r>
              <a:rPr lang="fr-FR" i="1" dirty="0">
                <a:latin typeface="Bembo" panose="02020502050201020203" pitchFamily="18" charset="0"/>
              </a:rPr>
              <a:t>Du côté de chez Swann</a:t>
            </a:r>
            <a:r>
              <a:rPr lang="fr-FR" dirty="0">
                <a:latin typeface="Bembo" panose="02020502050201020203" pitchFamily="18" charset="0"/>
              </a:rPr>
              <a:t>, 1913.</a:t>
            </a:r>
          </a:p>
        </p:txBody>
      </p:sp>
    </p:spTree>
    <p:extLst>
      <p:ext uri="{BB962C8B-B14F-4D97-AF65-F5344CB8AC3E}">
        <p14:creationId xmlns:p14="http://schemas.microsoft.com/office/powerpoint/2010/main" val="33407713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3030214-227F-42DB-9282-BBA6AF8D9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B27AD00-C284-4127-9CC5-4961CDB111D2}"/>
              </a:ext>
            </a:extLst>
          </p:cNvPr>
          <p:cNvSpPr>
            <a:spLocks noGrp="1"/>
          </p:cNvSpPr>
          <p:nvPr>
            <p:ph type="title"/>
          </p:nvPr>
        </p:nvSpPr>
        <p:spPr>
          <a:xfrm>
            <a:off x="1212981" y="1149203"/>
            <a:ext cx="1664443" cy="4790203"/>
          </a:xfrm>
        </p:spPr>
        <p:txBody>
          <a:bodyPr>
            <a:normAutofit fontScale="90000"/>
          </a:bodyPr>
          <a:lstStyle/>
          <a:p>
            <a:pPr>
              <a:lnSpc>
                <a:spcPct val="90000"/>
              </a:lnSpc>
            </a:pPr>
            <a:r>
              <a:rPr lang="fr-FR" sz="1800" i="1" dirty="0">
                <a:solidFill>
                  <a:srgbClr val="C00000"/>
                </a:solidFill>
                <a:latin typeface="Bembo" panose="02020502050201020203" pitchFamily="18" charset="0"/>
              </a:rPr>
              <a:t>En Europe se développe à la fin du XIX</a:t>
            </a:r>
            <a:r>
              <a:rPr lang="fr-FR" sz="1800" i="1" baseline="30000" dirty="0">
                <a:solidFill>
                  <a:srgbClr val="C00000"/>
                </a:solidFill>
                <a:latin typeface="Bembo" panose="02020502050201020203" pitchFamily="18" charset="0"/>
              </a:rPr>
              <a:t>e</a:t>
            </a:r>
            <a:r>
              <a:rPr lang="fr-FR" sz="1800" i="1" dirty="0">
                <a:solidFill>
                  <a:srgbClr val="C00000"/>
                </a:solidFill>
                <a:latin typeface="Bembo" panose="02020502050201020203" pitchFamily="18" charset="0"/>
              </a:rPr>
              <a:t> siècle une technique d’écriture nommée « </a:t>
            </a:r>
            <a:r>
              <a:rPr lang="fr-FR" sz="1800" i="1" dirty="0" err="1">
                <a:solidFill>
                  <a:srgbClr val="C00000"/>
                </a:solidFill>
                <a:latin typeface="Bembo" panose="02020502050201020203" pitchFamily="18" charset="0"/>
              </a:rPr>
              <a:t>stream</a:t>
            </a:r>
            <a:r>
              <a:rPr lang="fr-FR" sz="1800" i="1" dirty="0">
                <a:solidFill>
                  <a:srgbClr val="C00000"/>
                </a:solidFill>
                <a:latin typeface="Bembo" panose="02020502050201020203" pitchFamily="18" charset="0"/>
              </a:rPr>
              <a:t> of </a:t>
            </a:r>
            <a:r>
              <a:rPr lang="fr-FR" sz="1800" i="1" dirty="0" err="1">
                <a:solidFill>
                  <a:srgbClr val="C00000"/>
                </a:solidFill>
                <a:latin typeface="Bembo" panose="02020502050201020203" pitchFamily="18" charset="0"/>
              </a:rPr>
              <a:t>consciousness</a:t>
            </a:r>
            <a:r>
              <a:rPr lang="fr-FR" sz="1800" i="1" dirty="0">
                <a:solidFill>
                  <a:srgbClr val="C00000"/>
                </a:solidFill>
                <a:latin typeface="Bembo" panose="02020502050201020203" pitchFamily="18" charset="0"/>
              </a:rPr>
              <a:t> » (« flux de conscience ») autour de Virginia Woolf, James Joyce, Arthur Schnitzler, qui vise à reproduire autant que faire se peut les pensées des personnages, dans leur hétérogénéité et leur façon d’appréhender le temps.</a:t>
            </a:r>
            <a:br>
              <a:rPr lang="fr-FR" sz="1800" i="1" dirty="0">
                <a:solidFill>
                  <a:srgbClr val="C00000"/>
                </a:solidFill>
                <a:latin typeface="Bembo" panose="02020502050201020203" pitchFamily="18" charset="0"/>
              </a:rPr>
            </a:br>
            <a:br>
              <a:rPr lang="fr-FR" sz="1600" i="1" dirty="0">
                <a:solidFill>
                  <a:srgbClr val="C00000"/>
                </a:solidFill>
                <a:latin typeface="Bembo" panose="02020502050201020203" pitchFamily="18" charset="0"/>
              </a:rPr>
            </a:br>
            <a:endParaRPr lang="fr-FR" sz="1600" i="1" dirty="0">
              <a:solidFill>
                <a:srgbClr val="C00000"/>
              </a:solidFill>
              <a:latin typeface="Bembo" panose="02020502050201020203" pitchFamily="18" charset="0"/>
            </a:endParaRPr>
          </a:p>
        </p:txBody>
      </p:sp>
      <p:sp>
        <p:nvSpPr>
          <p:cNvPr id="31" name="Freeform 11">
            <a:extLst>
              <a:ext uri="{FF2B5EF4-FFF2-40B4-BE49-F238E27FC236}">
                <a16:creationId xmlns:a16="http://schemas.microsoft.com/office/drawing/2014/main" id="{0D7A9289-BAD1-4A78-979F-A655C886D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1149203"/>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Espace réservé du contenu 2">
            <a:extLst>
              <a:ext uri="{FF2B5EF4-FFF2-40B4-BE49-F238E27FC236}">
                <a16:creationId xmlns:a16="http://schemas.microsoft.com/office/drawing/2014/main" id="{936CF0C4-D505-40EB-BDDA-B998422388DC}"/>
              </a:ext>
            </a:extLst>
          </p:cNvPr>
          <p:cNvSpPr>
            <a:spLocks noGrp="1"/>
          </p:cNvSpPr>
          <p:nvPr>
            <p:ph idx="1"/>
          </p:nvPr>
        </p:nvSpPr>
        <p:spPr>
          <a:xfrm>
            <a:off x="4654296" y="475861"/>
            <a:ext cx="6850316" cy="5849438"/>
          </a:xfrm>
        </p:spPr>
        <p:txBody>
          <a:bodyPr>
            <a:noAutofit/>
          </a:bodyPr>
          <a:lstStyle/>
          <a:p>
            <a:pPr marL="0" indent="0">
              <a:lnSpc>
                <a:spcPct val="90000"/>
              </a:lnSpc>
              <a:buNone/>
            </a:pPr>
            <a:r>
              <a:rPr lang="fr-FR" sz="1050" dirty="0">
                <a:solidFill>
                  <a:schemeClr val="tx1"/>
                </a:solidFill>
                <a:latin typeface="Bembo" panose="02020502050201020203" pitchFamily="18" charset="0"/>
              </a:rPr>
              <a:t>Mrs </a:t>
            </a:r>
            <a:r>
              <a:rPr lang="fr-FR" sz="1050" dirty="0" err="1">
                <a:solidFill>
                  <a:schemeClr val="tx1"/>
                </a:solidFill>
                <a:latin typeface="Bembo" panose="02020502050201020203" pitchFamily="18" charset="0"/>
              </a:rPr>
              <a:t>Dalloway</a:t>
            </a:r>
            <a:r>
              <a:rPr lang="fr-FR" sz="1050" dirty="0">
                <a:solidFill>
                  <a:schemeClr val="tx1"/>
                </a:solidFill>
                <a:latin typeface="Bembo" panose="02020502050201020203" pitchFamily="18" charset="0"/>
              </a:rPr>
              <a:t> dit qu’elle se chargerait d’acheter les fleurs.</a:t>
            </a:r>
          </a:p>
          <a:p>
            <a:pPr marL="0" indent="0">
              <a:lnSpc>
                <a:spcPct val="90000"/>
              </a:lnSpc>
              <a:buNone/>
            </a:pPr>
            <a:r>
              <a:rPr lang="fr-FR" sz="1050" dirty="0">
                <a:solidFill>
                  <a:schemeClr val="tx1"/>
                </a:solidFill>
                <a:latin typeface="Bembo" panose="02020502050201020203" pitchFamily="18" charset="0"/>
              </a:rPr>
              <a:t>Car Lucy avait bien assez de pain sur la planche. Il fallait sortir les portes de leurs gonds ; les serveurs de </a:t>
            </a:r>
            <a:r>
              <a:rPr lang="fr-FR" sz="1050" dirty="0" err="1">
                <a:solidFill>
                  <a:schemeClr val="tx1"/>
                </a:solidFill>
                <a:latin typeface="Bembo" panose="02020502050201020203" pitchFamily="18" charset="0"/>
              </a:rPr>
              <a:t>Rumpelmayer</a:t>
            </a:r>
            <a:r>
              <a:rPr lang="fr-FR" sz="1050" dirty="0">
                <a:solidFill>
                  <a:schemeClr val="tx1"/>
                </a:solidFill>
                <a:latin typeface="Bembo" panose="02020502050201020203" pitchFamily="18" charset="0"/>
              </a:rPr>
              <a:t> allaient arriver. Et quelle matinée, pensa Clarissa </a:t>
            </a:r>
            <a:r>
              <a:rPr lang="fr-FR" sz="1050" dirty="0" err="1">
                <a:solidFill>
                  <a:schemeClr val="tx1"/>
                </a:solidFill>
                <a:latin typeface="Bembo" panose="02020502050201020203" pitchFamily="18" charset="0"/>
              </a:rPr>
              <a:t>Dalloway</a:t>
            </a:r>
            <a:r>
              <a:rPr lang="fr-FR" sz="1050" dirty="0">
                <a:solidFill>
                  <a:schemeClr val="tx1"/>
                </a:solidFill>
                <a:latin typeface="Bembo" panose="02020502050201020203" pitchFamily="18" charset="0"/>
              </a:rPr>
              <a:t> : toute fraîche, un cadeau pour des enfants sur la plage.</a:t>
            </a:r>
          </a:p>
          <a:p>
            <a:pPr marL="0" indent="0">
              <a:lnSpc>
                <a:spcPct val="90000"/>
              </a:lnSpc>
              <a:buNone/>
            </a:pPr>
            <a:r>
              <a:rPr lang="fr-FR" sz="1050" dirty="0">
                <a:solidFill>
                  <a:schemeClr val="tx1"/>
                </a:solidFill>
                <a:latin typeface="Bembo" panose="02020502050201020203" pitchFamily="18" charset="0"/>
              </a:rPr>
              <a:t>La bouffée de plaisir ! le plongeon ! C’est l’impression que cela lui avait toujours fait lorsque, avec un petit grincement des gonds, qu’elle entendait encore, elle ouvrait d’un coup les portes-fenêtres, à </a:t>
            </a:r>
            <a:r>
              <a:rPr lang="fr-FR" sz="1050" dirty="0" err="1">
                <a:solidFill>
                  <a:schemeClr val="tx1"/>
                </a:solidFill>
                <a:latin typeface="Bembo" panose="02020502050201020203" pitchFamily="18" charset="0"/>
              </a:rPr>
              <a:t>Bourton</a:t>
            </a:r>
            <a:r>
              <a:rPr lang="fr-FR" sz="1050" dirty="0">
                <a:solidFill>
                  <a:schemeClr val="tx1"/>
                </a:solidFill>
                <a:latin typeface="Bembo" panose="02020502050201020203" pitchFamily="18" charset="0"/>
              </a:rPr>
              <a:t>, et plongeait dans l’air du dehors. Que l’air était frais, qu’il était calme, plus immobile qu’aujourd’hui, bien sûr, en début de matinée ; comme une vague qui claque ; comme le baiser d’une vague ; vif, piquant, mais en même temps (pour la jeune fille de dix-huit ans qu’elle était alors) solennel, pour elle qui avait le sentiment, debout devant la porte-fenêtre grande ouverte, que quelque chose de terrible était sur le point de survenir ; elle qui regardait les fleurs, les arbres avec la fumée qui s’en dégageait en spirale, et les corneilles qui s’élevaient, qui retombaient ; restant là à regarder, jusqu’au moment où Peter Walsh avait dit : « Songeuse au milieu des légumes ? » — était-ce bien cela? — ou n’était-ce pas plutôt « Je préfère les humains aux choux-fleurs » ? Il avait dû dire cela un matin au petit déjeuner alors qu’elle était sortie sur la terrasse. Peter Walsh. Il allait rentrer des Indes, un jour ou l’autre, en juin ou en juillet, elle ne savait plus exactement, car ses lettres étaient d’un ennuyeux… C’est ce qu’il disait qu’on retenait ; ses yeux, son couteau de poche, son sourire, son air bougon, et puis, alors que des milliers de choses avaient disparu à jamais, c’est tellement bizarre, une phrase comme celle-ci à propos de choux.</a:t>
            </a:r>
          </a:p>
          <a:p>
            <a:pPr marL="0" indent="0">
              <a:lnSpc>
                <a:spcPct val="90000"/>
              </a:lnSpc>
              <a:buNone/>
            </a:pPr>
            <a:r>
              <a:rPr lang="fr-FR" sz="1050" dirty="0">
                <a:solidFill>
                  <a:schemeClr val="tx1"/>
                </a:solidFill>
                <a:latin typeface="Bembo" panose="02020502050201020203" pitchFamily="18" charset="0"/>
              </a:rPr>
              <a:t>Elle se raidit un peu au bord du trottoir, laissant passer le camion de livraison de </a:t>
            </a:r>
            <a:r>
              <a:rPr lang="fr-FR" sz="1050" dirty="0" err="1">
                <a:solidFill>
                  <a:schemeClr val="tx1"/>
                </a:solidFill>
                <a:latin typeface="Bembo" panose="02020502050201020203" pitchFamily="18" charset="0"/>
              </a:rPr>
              <a:t>Durtnall</a:t>
            </a:r>
            <a:r>
              <a:rPr lang="fr-FR" sz="1050" dirty="0">
                <a:solidFill>
                  <a:schemeClr val="tx1"/>
                </a:solidFill>
                <a:latin typeface="Bembo" panose="02020502050201020203" pitchFamily="18" charset="0"/>
              </a:rPr>
              <a:t>.  Une femme charmante, se dit </a:t>
            </a:r>
            <a:r>
              <a:rPr lang="fr-FR" sz="1050" dirty="0" err="1">
                <a:solidFill>
                  <a:schemeClr val="tx1"/>
                </a:solidFill>
                <a:latin typeface="Bembo" panose="02020502050201020203" pitchFamily="18" charset="0"/>
              </a:rPr>
              <a:t>Scrope</a:t>
            </a:r>
            <a:r>
              <a:rPr lang="fr-FR" sz="1050" dirty="0">
                <a:solidFill>
                  <a:schemeClr val="tx1"/>
                </a:solidFill>
                <a:latin typeface="Bembo" panose="02020502050201020203" pitchFamily="18" charset="0"/>
              </a:rPr>
              <a:t> </a:t>
            </a:r>
            <a:r>
              <a:rPr lang="fr-FR" sz="1050" dirty="0" err="1">
                <a:solidFill>
                  <a:schemeClr val="tx1"/>
                </a:solidFill>
                <a:latin typeface="Bembo" panose="02020502050201020203" pitchFamily="18" charset="0"/>
              </a:rPr>
              <a:t>Purvis</a:t>
            </a:r>
            <a:r>
              <a:rPr lang="fr-FR" sz="1050" dirty="0">
                <a:solidFill>
                  <a:schemeClr val="tx1"/>
                </a:solidFill>
                <a:latin typeface="Bembo" panose="02020502050201020203" pitchFamily="18" charset="0"/>
              </a:rPr>
              <a:t> (qui la connaissait comme on connaît, à Westminster, les gens qui habitent la maison d’à côté) ; elle avait quelque chose d’un oiseau, un geai, bleu-vert, avec une légèreté, une vivacité, bien qu’elle ait plus de cinquante ans, et qu’elle ait beaucoup blanchi depuis sa maladie. Elle était là perchée, sans le voir, très droite, attendant de traverser.</a:t>
            </a:r>
          </a:p>
          <a:p>
            <a:pPr marL="0" indent="0">
              <a:lnSpc>
                <a:spcPct val="90000"/>
              </a:lnSpc>
              <a:buNone/>
            </a:pPr>
            <a:r>
              <a:rPr lang="fr-FR" sz="1050" dirty="0">
                <a:solidFill>
                  <a:schemeClr val="tx1"/>
                </a:solidFill>
                <a:latin typeface="Bembo" panose="02020502050201020203" pitchFamily="18" charset="0"/>
              </a:rPr>
              <a:t>Car lorsqu’on habite Westminster — depuis combien de temps, en somme, plus de vingt ans ? — même au milieu de la circulation, ou lorsqu’on se réveille la nuit, on ressent, Clarissa en avait l’intime conviction, une certaine qualité de silence, quelque chose de solennel ; comme un indéfinissable suspens (mais c’était peut-être son cœur, dont on disait qu’il avait souffert de la grippe espagnole) juste avant que ne sonne Big Ben. Et voilà ! Cela retentit ! D’abord un avertissement, musical. Puis l’heure, irrévocable.</a:t>
            </a:r>
          </a:p>
          <a:p>
            <a:pPr marL="0" indent="0">
              <a:lnSpc>
                <a:spcPct val="90000"/>
              </a:lnSpc>
              <a:buNone/>
            </a:pPr>
            <a:r>
              <a:rPr lang="fr-FR" sz="1050" dirty="0">
                <a:solidFill>
                  <a:schemeClr val="tx1"/>
                </a:solidFill>
                <a:latin typeface="Bembo" panose="02020502050201020203" pitchFamily="18" charset="0"/>
              </a:rPr>
              <a:t>Les cercles de plomb se dissolvaient dans l’air. Que nous sommes bêtes, se dit-elle en traversant Victoria Street. Dieu seul sait la raison pour laquelle nous l’aimons tant, et cette manière que nous avons de la voir, de la construire autour de nous, de la bousculer, de la recréer à chaque instant ; et les mégères informes, les rebuts de l’humanité assis sur le pas des portes (l’alcool ayant causé leur perte) en font autant ; on ne peut pas régler leur sort par de simples décrets ou règlements, précisément pour cette raison : ils aiment la vie. Dans les yeux des gens, dans leur démarche chaloupée, martelée, ou traînante ; dans le tumulte et le vacarme ; les attelages, les automobiles, les omnibus, les camions, les hommes-sandwiches qui se frayent un chemin en tanguant ; les fanfares ; les orgues de barbarie ; dans le triomphe et la petite musique et le drôle de bourdonnement là-haut d’un avion, dans tout cela se trouvait ce qu’elle aimait : la vie ; Londres ; ce moment de juin.</a:t>
            </a:r>
          </a:p>
          <a:p>
            <a:pPr marL="0" indent="0">
              <a:lnSpc>
                <a:spcPct val="90000"/>
              </a:lnSpc>
              <a:buNone/>
            </a:pPr>
            <a:endParaRPr lang="fr-FR" sz="1050" dirty="0">
              <a:solidFill>
                <a:schemeClr val="tx1"/>
              </a:solidFill>
              <a:latin typeface="Bembo" panose="02020502050201020203" pitchFamily="18" charset="0"/>
            </a:endParaRPr>
          </a:p>
          <a:p>
            <a:pPr marL="0" indent="0" algn="r">
              <a:lnSpc>
                <a:spcPct val="90000"/>
              </a:lnSpc>
              <a:buNone/>
            </a:pPr>
            <a:r>
              <a:rPr lang="fr-FR" sz="1050" dirty="0">
                <a:solidFill>
                  <a:schemeClr val="tx1"/>
                </a:solidFill>
                <a:latin typeface="Bembo" panose="02020502050201020203" pitchFamily="18" charset="0"/>
              </a:rPr>
              <a:t>V. Woolf, </a:t>
            </a:r>
            <a:r>
              <a:rPr lang="fr-FR" sz="1050" i="1" dirty="0">
                <a:solidFill>
                  <a:schemeClr val="tx1"/>
                </a:solidFill>
                <a:latin typeface="Bembo" panose="02020502050201020203" pitchFamily="18" charset="0"/>
              </a:rPr>
              <a:t>Mrs </a:t>
            </a:r>
            <a:r>
              <a:rPr lang="fr-FR" sz="1050" i="1" dirty="0" err="1">
                <a:solidFill>
                  <a:schemeClr val="tx1"/>
                </a:solidFill>
                <a:latin typeface="Bembo" panose="02020502050201020203" pitchFamily="18" charset="0"/>
              </a:rPr>
              <a:t>Dalloway</a:t>
            </a:r>
            <a:r>
              <a:rPr lang="fr-FR" sz="1050" dirty="0">
                <a:solidFill>
                  <a:schemeClr val="tx1"/>
                </a:solidFill>
                <a:latin typeface="Bembo" panose="02020502050201020203" pitchFamily="18" charset="0"/>
              </a:rPr>
              <a:t>, 1925.</a:t>
            </a:r>
          </a:p>
        </p:txBody>
      </p:sp>
    </p:spTree>
    <p:extLst>
      <p:ext uri="{BB962C8B-B14F-4D97-AF65-F5344CB8AC3E}">
        <p14:creationId xmlns:p14="http://schemas.microsoft.com/office/powerpoint/2010/main" val="202925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929CAC-323D-47A6-88C5-6DDF90161A36}"/>
              </a:ext>
            </a:extLst>
          </p:cNvPr>
          <p:cNvSpPr>
            <a:spLocks noGrp="1"/>
          </p:cNvSpPr>
          <p:nvPr>
            <p:ph type="title"/>
          </p:nvPr>
        </p:nvSpPr>
        <p:spPr>
          <a:xfrm>
            <a:off x="649224" y="645106"/>
            <a:ext cx="3650279" cy="1259894"/>
          </a:xfrm>
        </p:spPr>
        <p:txBody>
          <a:bodyPr vert="horz" lIns="91440" tIns="45720" rIns="91440" bIns="45720" rtlCol="0" anchor="t">
            <a:normAutofit fontScale="90000"/>
          </a:bodyPr>
          <a:lstStyle/>
          <a:p>
            <a:pPr algn="ctr" defTabSz="457200"/>
            <a:r>
              <a:rPr lang="en-US" sz="3600" dirty="0">
                <a:latin typeface="Bembo" panose="02020502050201020203" pitchFamily="18" charset="0"/>
              </a:rPr>
              <a:t>S. Dali, </a:t>
            </a:r>
            <a:r>
              <a:rPr lang="en-US" sz="3600" i="1" dirty="0">
                <a:latin typeface="Bembo" panose="02020502050201020203" pitchFamily="18" charset="0"/>
              </a:rPr>
              <a:t>La </a:t>
            </a:r>
            <a:r>
              <a:rPr lang="en-US" sz="3600" i="1" dirty="0" err="1">
                <a:latin typeface="Bembo" panose="02020502050201020203" pitchFamily="18" charset="0"/>
              </a:rPr>
              <a:t>Persistance</a:t>
            </a:r>
            <a:r>
              <a:rPr lang="en-US" sz="3600" i="1" dirty="0">
                <a:latin typeface="Bembo" panose="02020502050201020203" pitchFamily="18" charset="0"/>
              </a:rPr>
              <a:t> de la </a:t>
            </a:r>
            <a:r>
              <a:rPr lang="en-US" sz="3600" i="1" dirty="0" err="1">
                <a:latin typeface="Bembo" panose="02020502050201020203" pitchFamily="18" charset="0"/>
              </a:rPr>
              <a:t>mémoire</a:t>
            </a:r>
            <a:r>
              <a:rPr lang="en-US" sz="3600" dirty="0">
                <a:latin typeface="Bembo" panose="02020502050201020203" pitchFamily="18" charset="0"/>
              </a:rPr>
              <a:t>, 1931. </a:t>
            </a:r>
          </a:p>
        </p:txBody>
      </p:sp>
      <p:sp>
        <p:nvSpPr>
          <p:cNvPr id="45" name="Rectangle 4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772DC640-E7A8-459E-B4D5-F28B77854065}"/>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lgn="just"/>
            <a:r>
              <a:rPr lang="fr-FR" sz="1400" i="1" dirty="0">
                <a:solidFill>
                  <a:schemeClr val="tx1"/>
                </a:solidFill>
                <a:latin typeface="Bembo" panose="02020502050201020203" pitchFamily="18" charset="0"/>
              </a:rPr>
              <a:t>La Persistance de la mémoire </a:t>
            </a:r>
            <a:r>
              <a:rPr lang="fr-FR" sz="1400" dirty="0">
                <a:solidFill>
                  <a:schemeClr val="tx1"/>
                </a:solidFill>
                <a:latin typeface="Bembo" panose="02020502050201020203" pitchFamily="18" charset="0"/>
              </a:rPr>
              <a:t>est un tableau </a:t>
            </a:r>
            <a:r>
              <a:rPr lang="fr-FR" sz="1400" dirty="0">
                <a:solidFill>
                  <a:srgbClr val="C00000"/>
                </a:solidFill>
                <a:latin typeface="Bembo" panose="02020502050201020203" pitchFamily="18" charset="0"/>
              </a:rPr>
              <a:t>surréaliste</a:t>
            </a:r>
            <a:r>
              <a:rPr lang="fr-FR" sz="1400" dirty="0">
                <a:solidFill>
                  <a:schemeClr val="tx1"/>
                </a:solidFill>
                <a:latin typeface="Bembo" panose="02020502050201020203" pitchFamily="18" charset="0"/>
              </a:rPr>
              <a:t> peint en 1931 par Salvador Dali. C'est une huile sur toile connue dans le grand public sous le titre </a:t>
            </a:r>
            <a:r>
              <a:rPr lang="fr-FR" sz="1400" i="1" dirty="0">
                <a:solidFill>
                  <a:srgbClr val="C00000"/>
                </a:solidFill>
                <a:latin typeface="Bembo" panose="02020502050201020203" pitchFamily="18" charset="0"/>
              </a:rPr>
              <a:t>Les Montres molles</a:t>
            </a:r>
            <a:r>
              <a:rPr lang="fr-FR" sz="1400" dirty="0">
                <a:solidFill>
                  <a:srgbClr val="C00000"/>
                </a:solidFill>
                <a:latin typeface="Bembo" panose="02020502050201020203" pitchFamily="18" charset="0"/>
              </a:rPr>
              <a:t> </a:t>
            </a:r>
            <a:r>
              <a:rPr lang="fr-FR" sz="1400" dirty="0">
                <a:solidFill>
                  <a:schemeClr val="tx1"/>
                </a:solidFill>
                <a:latin typeface="Bembo" panose="02020502050201020203" pitchFamily="18" charset="0"/>
              </a:rPr>
              <a:t>et l'un des plus célèbres tableaux du peintre. Exposé pour la première fois à la galerie d'art de Julien Lévy en 1932, le tableau est désormais dans la collection du Museum of Modern Art à New-York depuis 1934.</a:t>
            </a:r>
          </a:p>
          <a:p>
            <a:pPr algn="just"/>
            <a:r>
              <a:rPr lang="fr-FR" sz="1400" dirty="0">
                <a:solidFill>
                  <a:schemeClr val="tx1"/>
                </a:solidFill>
                <a:latin typeface="Bembo" panose="02020502050201020203" pitchFamily="18" charset="0"/>
              </a:rPr>
              <a:t>Représentant la plage de </a:t>
            </a:r>
            <a:r>
              <a:rPr lang="fr-FR" sz="1400" dirty="0" err="1">
                <a:solidFill>
                  <a:schemeClr val="tx1"/>
                </a:solidFill>
                <a:latin typeface="Bembo" panose="02020502050201020203" pitchFamily="18" charset="0"/>
              </a:rPr>
              <a:t>Portlligat</a:t>
            </a:r>
            <a:r>
              <a:rPr lang="fr-FR" sz="1400" dirty="0">
                <a:solidFill>
                  <a:schemeClr val="tx1"/>
                </a:solidFill>
                <a:latin typeface="Bembo" panose="02020502050201020203" pitchFamily="18" charset="0"/>
              </a:rPr>
              <a:t> agrémentée de montres à gousset fondant telles du camembert, la toile tourne autant en dérision la </a:t>
            </a:r>
            <a:r>
              <a:rPr lang="fr-FR" sz="1400" dirty="0">
                <a:solidFill>
                  <a:srgbClr val="C00000"/>
                </a:solidFill>
                <a:latin typeface="Bembo" panose="02020502050201020203" pitchFamily="18" charset="0"/>
              </a:rPr>
              <a:t>rigidité du temps </a:t>
            </a:r>
            <a:r>
              <a:rPr lang="fr-FR" sz="1400" dirty="0">
                <a:solidFill>
                  <a:schemeClr val="tx1"/>
                </a:solidFill>
                <a:latin typeface="Bembo" panose="02020502050201020203" pitchFamily="18" charset="0"/>
              </a:rPr>
              <a:t>— opposée ici à la persistance de la mémoire, titre de l’œuvre — qu'elle reflète les </a:t>
            </a:r>
            <a:r>
              <a:rPr lang="fr-FR" sz="1400" dirty="0">
                <a:solidFill>
                  <a:srgbClr val="C00000"/>
                </a:solidFill>
                <a:latin typeface="Bembo" panose="02020502050201020203" pitchFamily="18" charset="0"/>
              </a:rPr>
              <a:t>angoisses du peintre </a:t>
            </a:r>
            <a:r>
              <a:rPr lang="fr-FR" sz="1400" dirty="0">
                <a:solidFill>
                  <a:schemeClr val="tx1"/>
                </a:solidFill>
                <a:latin typeface="Bembo" panose="02020502050201020203" pitchFamily="18" charset="0"/>
              </a:rPr>
              <a:t>devant l'inexorable avancée du temps et de la mort. </a:t>
            </a:r>
          </a:p>
        </p:txBody>
      </p:sp>
      <p:pic>
        <p:nvPicPr>
          <p:cNvPr id="6" name="Espace réservé pour une image  5" descr="Une image contenant arme, arme à feu, table, vieux&#10;&#10;Description générée automatiquement">
            <a:extLst>
              <a:ext uri="{FF2B5EF4-FFF2-40B4-BE49-F238E27FC236}">
                <a16:creationId xmlns:a16="http://schemas.microsoft.com/office/drawing/2014/main" id="{34782D0E-1268-4254-8569-80711338C6B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768" r="12770" b="1"/>
          <a:stretch/>
        </p:blipFill>
        <p:spPr>
          <a:xfrm>
            <a:off x="4619543" y="640080"/>
            <a:ext cx="6953577" cy="5252773"/>
          </a:xfrm>
          <a:prstGeom prst="rect">
            <a:avLst/>
          </a:prstGeom>
        </p:spPr>
      </p:pic>
      <p:sp>
        <p:nvSpPr>
          <p:cNvPr id="4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024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C2858C4-8DC4-404F-83E3-E82318BAE4BD}"/>
              </a:ext>
            </a:extLst>
          </p:cNvPr>
          <p:cNvSpPr>
            <a:spLocks noGrp="1"/>
          </p:cNvSpPr>
          <p:nvPr>
            <p:ph type="title"/>
          </p:nvPr>
        </p:nvSpPr>
        <p:spPr>
          <a:xfrm>
            <a:off x="2589213" y="340766"/>
            <a:ext cx="8828204" cy="833693"/>
          </a:xfrm>
          <a:ln w="3175">
            <a:noFill/>
          </a:ln>
        </p:spPr>
        <p:txBody>
          <a:bodyPr>
            <a:noAutofit/>
          </a:bodyPr>
          <a:lstStyle/>
          <a:p>
            <a:pPr algn="just"/>
            <a:r>
              <a:rPr lang="fr-FR" sz="1200" i="1" dirty="0">
                <a:solidFill>
                  <a:schemeClr val="tx1"/>
                </a:solidFill>
                <a:latin typeface="Bembo" panose="02020502050201020203" pitchFamily="18" charset="0"/>
              </a:rPr>
              <a:t>En attendant Godot</a:t>
            </a:r>
            <a:r>
              <a:rPr lang="fr-FR" sz="1200" dirty="0">
                <a:solidFill>
                  <a:srgbClr val="C00000"/>
                </a:solidFill>
                <a:latin typeface="Bembo" panose="02020502050201020203" pitchFamily="18" charset="0"/>
              </a:rPr>
              <a:t>, de Samuel Beckett, est caractéristique du </a:t>
            </a:r>
            <a:r>
              <a:rPr lang="fr-FR" sz="1200" dirty="0">
                <a:solidFill>
                  <a:schemeClr val="tx1"/>
                </a:solidFill>
                <a:latin typeface="Bembo" panose="02020502050201020203" pitchFamily="18" charset="0"/>
              </a:rPr>
              <a:t>théâtre de l’absurde </a:t>
            </a:r>
            <a:r>
              <a:rPr lang="fr-FR" sz="1200" dirty="0">
                <a:solidFill>
                  <a:srgbClr val="C00000"/>
                </a:solidFill>
                <a:latin typeface="Bembo" panose="02020502050201020203" pitchFamily="18" charset="0"/>
              </a:rPr>
              <a:t>qui se développe au XX</a:t>
            </a:r>
            <a:r>
              <a:rPr lang="fr-FR" sz="1200" baseline="30000" dirty="0">
                <a:solidFill>
                  <a:srgbClr val="C00000"/>
                </a:solidFill>
                <a:latin typeface="Bembo" panose="02020502050201020203" pitchFamily="18" charset="0"/>
              </a:rPr>
              <a:t>e</a:t>
            </a:r>
            <a:r>
              <a:rPr lang="fr-FR" sz="1200" dirty="0">
                <a:solidFill>
                  <a:srgbClr val="C00000"/>
                </a:solidFill>
                <a:latin typeface="Bembo" panose="02020502050201020203" pitchFamily="18" charset="0"/>
              </a:rPr>
              <a:t> siècle. Deux vagabonds, Vladimir et Estragon, se retrouvent sur scène, dans un lieu indécis (une route de campagne avec un arbre) à la tombée de la nuit pour attendre Godot. Des inquiétudes naissent : est-ce le bon jour ou le bon endroit ? Peut-être est-il déjà passé ? Que faire en attendant ? Godot ne viendra jamais et les deux personnages, désœuvrés, rappellent que </a:t>
            </a:r>
            <a:r>
              <a:rPr lang="fr-FR" sz="1200" dirty="0">
                <a:solidFill>
                  <a:schemeClr val="tx1"/>
                </a:solidFill>
                <a:latin typeface="Bembo" panose="02020502050201020203" pitchFamily="18" charset="0"/>
              </a:rPr>
              <a:t>la vie est dépourvue de tout sens</a:t>
            </a:r>
            <a:r>
              <a:rPr lang="fr-FR" sz="1200" dirty="0">
                <a:solidFill>
                  <a:srgbClr val="C00000"/>
                </a:solidFill>
                <a:latin typeface="Bembo" panose="02020502050201020203" pitchFamily="18" charset="0"/>
              </a:rPr>
              <a:t> et qu’elle n’est qu’une </a:t>
            </a:r>
            <a:r>
              <a:rPr lang="fr-FR" sz="1200" dirty="0">
                <a:solidFill>
                  <a:schemeClr val="tx1"/>
                </a:solidFill>
                <a:latin typeface="Bembo" panose="02020502050201020203" pitchFamily="18" charset="0"/>
              </a:rPr>
              <a:t>longue attente de la fin</a:t>
            </a:r>
            <a:r>
              <a:rPr lang="fr-FR" sz="1200" dirty="0">
                <a:solidFill>
                  <a:srgbClr val="C00000"/>
                </a:solidFill>
                <a:latin typeface="Bembo" panose="02020502050201020203" pitchFamily="18" charset="0"/>
              </a:rPr>
              <a:t>…</a:t>
            </a:r>
            <a:br>
              <a:rPr lang="fr-FR" sz="1200" dirty="0">
                <a:solidFill>
                  <a:srgbClr val="C00000"/>
                </a:solidFill>
                <a:latin typeface="Bembo" panose="02020502050201020203" pitchFamily="18" charset="0"/>
              </a:rPr>
            </a:br>
            <a:endParaRPr lang="fr-FR" sz="1200" dirty="0">
              <a:solidFill>
                <a:srgbClr val="C00000"/>
              </a:solidFill>
              <a:latin typeface="Bembo" panose="02020502050201020203" pitchFamily="18" charset="0"/>
            </a:endParaRPr>
          </a:p>
        </p:txBody>
      </p:sp>
      <p:sp>
        <p:nvSpPr>
          <p:cNvPr id="8" name="Espace réservé du contenu 7">
            <a:extLst>
              <a:ext uri="{FF2B5EF4-FFF2-40B4-BE49-F238E27FC236}">
                <a16:creationId xmlns:a16="http://schemas.microsoft.com/office/drawing/2014/main" id="{D6749920-3BE3-4C2B-BCD0-906448FD1976}"/>
              </a:ext>
            </a:extLst>
          </p:cNvPr>
          <p:cNvSpPr>
            <a:spLocks noGrp="1"/>
          </p:cNvSpPr>
          <p:nvPr>
            <p:ph sz="half" idx="1"/>
          </p:nvPr>
        </p:nvSpPr>
        <p:spPr>
          <a:xfrm>
            <a:off x="2589213" y="1492228"/>
            <a:ext cx="4313865" cy="5025006"/>
          </a:xfrm>
        </p:spPr>
        <p:txBody>
          <a:bodyPr>
            <a:noAutofit/>
          </a:bodyPr>
          <a:lstStyle/>
          <a:p>
            <a:pPr marL="0" indent="0">
              <a:buNone/>
            </a:pPr>
            <a:r>
              <a:rPr lang="fr-FR" sz="900" dirty="0">
                <a:solidFill>
                  <a:schemeClr val="tx1"/>
                </a:solidFill>
                <a:latin typeface="Bembo" panose="02020502050201020203" pitchFamily="18" charset="0"/>
              </a:rPr>
              <a:t>Estragon : Qu'est-ce que tu as ?</a:t>
            </a:r>
          </a:p>
          <a:p>
            <a:pPr marL="0" indent="0">
              <a:buNone/>
            </a:pPr>
            <a:r>
              <a:rPr lang="fr-FR" sz="900" dirty="0">
                <a:solidFill>
                  <a:schemeClr val="tx1"/>
                </a:solidFill>
                <a:latin typeface="Bembo" panose="02020502050201020203" pitchFamily="18" charset="0"/>
              </a:rPr>
              <a:t>Vladimir : Je n'ai rien.</a:t>
            </a:r>
          </a:p>
          <a:p>
            <a:pPr marL="0" indent="0">
              <a:buNone/>
            </a:pPr>
            <a:r>
              <a:rPr lang="fr-FR" sz="900" dirty="0">
                <a:solidFill>
                  <a:schemeClr val="tx1"/>
                </a:solidFill>
                <a:latin typeface="Bembo" panose="02020502050201020203" pitchFamily="18" charset="0"/>
              </a:rPr>
              <a:t>Estragon : Moi je m'en vais.</a:t>
            </a:r>
          </a:p>
          <a:p>
            <a:pPr marL="0" indent="0">
              <a:buNone/>
            </a:pPr>
            <a:r>
              <a:rPr lang="fr-FR" sz="900" dirty="0">
                <a:solidFill>
                  <a:schemeClr val="tx1"/>
                </a:solidFill>
                <a:latin typeface="Bembo" panose="02020502050201020203" pitchFamily="18" charset="0"/>
              </a:rPr>
              <a:t>Vladimir : Moi aussi.</a:t>
            </a:r>
          </a:p>
          <a:p>
            <a:pPr marL="0" indent="0">
              <a:buNone/>
            </a:pPr>
            <a:r>
              <a:rPr lang="fr-FR" sz="900" i="1" dirty="0">
                <a:solidFill>
                  <a:schemeClr val="tx1"/>
                </a:solidFill>
                <a:latin typeface="Bembo" panose="02020502050201020203" pitchFamily="18" charset="0"/>
              </a:rPr>
              <a:t>Silence</a:t>
            </a:r>
            <a:r>
              <a:rPr lang="fr-FR" sz="900" dirty="0">
                <a:solidFill>
                  <a:schemeClr val="tx1"/>
                </a:solidFill>
                <a:latin typeface="Bembo" panose="02020502050201020203" pitchFamily="18" charset="0"/>
              </a:rPr>
              <a:t>.</a:t>
            </a:r>
          </a:p>
          <a:p>
            <a:pPr marL="0" indent="0">
              <a:buNone/>
            </a:pPr>
            <a:r>
              <a:rPr lang="fr-FR" sz="900" dirty="0">
                <a:solidFill>
                  <a:schemeClr val="tx1"/>
                </a:solidFill>
                <a:latin typeface="Bembo" panose="02020502050201020203" pitchFamily="18" charset="0"/>
              </a:rPr>
              <a:t>Estragon : Il y avait longtemps que je dormais ?</a:t>
            </a:r>
          </a:p>
          <a:p>
            <a:pPr marL="0" indent="0">
              <a:buNone/>
            </a:pPr>
            <a:r>
              <a:rPr lang="fr-FR" sz="900" dirty="0">
                <a:solidFill>
                  <a:schemeClr val="tx1"/>
                </a:solidFill>
                <a:latin typeface="Bembo" panose="02020502050201020203" pitchFamily="18" charset="0"/>
              </a:rPr>
              <a:t>Vladimir : Je ne sais pas.</a:t>
            </a:r>
          </a:p>
          <a:p>
            <a:pPr marL="0" indent="0">
              <a:buNone/>
            </a:pPr>
            <a:r>
              <a:rPr lang="fr-FR" sz="900" i="1" dirty="0">
                <a:solidFill>
                  <a:schemeClr val="tx1"/>
                </a:solidFill>
                <a:latin typeface="Bembo" panose="02020502050201020203" pitchFamily="18" charset="0"/>
              </a:rPr>
              <a:t>Silence</a:t>
            </a:r>
            <a:r>
              <a:rPr lang="fr-FR" sz="900" dirty="0">
                <a:solidFill>
                  <a:schemeClr val="tx1"/>
                </a:solidFill>
                <a:latin typeface="Bembo" panose="02020502050201020203" pitchFamily="18" charset="0"/>
              </a:rPr>
              <a:t>.</a:t>
            </a:r>
          </a:p>
          <a:p>
            <a:pPr marL="0" indent="0">
              <a:buNone/>
            </a:pPr>
            <a:r>
              <a:rPr lang="fr-FR" sz="900" dirty="0">
                <a:solidFill>
                  <a:schemeClr val="tx1"/>
                </a:solidFill>
                <a:latin typeface="Bembo" panose="02020502050201020203" pitchFamily="18" charset="0"/>
              </a:rPr>
              <a:t>Estragon : Où irons-nous ?</a:t>
            </a:r>
          </a:p>
          <a:p>
            <a:pPr marL="0" indent="0">
              <a:buNone/>
            </a:pPr>
            <a:r>
              <a:rPr lang="fr-FR" sz="900" dirty="0">
                <a:solidFill>
                  <a:schemeClr val="tx1"/>
                </a:solidFill>
                <a:latin typeface="Bembo" panose="02020502050201020203" pitchFamily="18" charset="0"/>
              </a:rPr>
              <a:t>Vladimir : Pas loin.</a:t>
            </a:r>
          </a:p>
          <a:p>
            <a:pPr marL="0" indent="0">
              <a:buNone/>
            </a:pPr>
            <a:r>
              <a:rPr lang="fr-FR" sz="900" dirty="0">
                <a:solidFill>
                  <a:schemeClr val="tx1"/>
                </a:solidFill>
                <a:latin typeface="Bembo" panose="02020502050201020203" pitchFamily="18" charset="0"/>
              </a:rPr>
              <a:t>Estragon : Si </a:t>
            </a:r>
            <a:r>
              <a:rPr lang="fr-FR" sz="900" dirty="0" err="1">
                <a:solidFill>
                  <a:schemeClr val="tx1"/>
                </a:solidFill>
                <a:latin typeface="Bembo" panose="02020502050201020203" pitchFamily="18" charset="0"/>
              </a:rPr>
              <a:t>si</a:t>
            </a:r>
            <a:r>
              <a:rPr lang="fr-FR" sz="900" dirty="0">
                <a:solidFill>
                  <a:schemeClr val="tx1"/>
                </a:solidFill>
                <a:latin typeface="Bembo" panose="02020502050201020203" pitchFamily="18" charset="0"/>
              </a:rPr>
              <a:t>, allons-nous-en loin d'ici !</a:t>
            </a:r>
          </a:p>
          <a:p>
            <a:pPr marL="0" indent="0">
              <a:buNone/>
            </a:pPr>
            <a:r>
              <a:rPr lang="fr-FR" sz="900" dirty="0">
                <a:solidFill>
                  <a:schemeClr val="tx1"/>
                </a:solidFill>
                <a:latin typeface="Bembo" panose="02020502050201020203" pitchFamily="18" charset="0"/>
              </a:rPr>
              <a:t>Vladimir : On ne peut pas.</a:t>
            </a:r>
          </a:p>
          <a:p>
            <a:pPr marL="0" indent="0">
              <a:buNone/>
            </a:pPr>
            <a:r>
              <a:rPr lang="fr-FR" sz="900" dirty="0">
                <a:solidFill>
                  <a:schemeClr val="tx1"/>
                </a:solidFill>
                <a:latin typeface="Bembo" panose="02020502050201020203" pitchFamily="18" charset="0"/>
              </a:rPr>
              <a:t>Estragon : Pourquoi ?</a:t>
            </a:r>
          </a:p>
          <a:p>
            <a:pPr marL="0" indent="0">
              <a:buNone/>
            </a:pPr>
            <a:r>
              <a:rPr lang="fr-FR" sz="900" dirty="0">
                <a:solidFill>
                  <a:schemeClr val="tx1"/>
                </a:solidFill>
                <a:latin typeface="Bembo" panose="02020502050201020203" pitchFamily="18" charset="0"/>
              </a:rPr>
              <a:t>Vladimir : Il faut revenir demain.</a:t>
            </a:r>
          </a:p>
          <a:p>
            <a:pPr marL="0" indent="0">
              <a:buNone/>
            </a:pPr>
            <a:r>
              <a:rPr lang="fr-FR" sz="900" dirty="0">
                <a:solidFill>
                  <a:schemeClr val="tx1"/>
                </a:solidFill>
                <a:latin typeface="Bembo" panose="02020502050201020203" pitchFamily="18" charset="0"/>
              </a:rPr>
              <a:t>Estragon : Pour quoi faire ?</a:t>
            </a:r>
          </a:p>
          <a:p>
            <a:pPr marL="0" indent="0">
              <a:buNone/>
            </a:pPr>
            <a:r>
              <a:rPr lang="fr-FR" sz="900" dirty="0">
                <a:solidFill>
                  <a:schemeClr val="tx1"/>
                </a:solidFill>
                <a:latin typeface="Bembo" panose="02020502050201020203" pitchFamily="18" charset="0"/>
              </a:rPr>
              <a:t>Vladimir : Attendre Godot.</a:t>
            </a:r>
          </a:p>
          <a:p>
            <a:pPr marL="0" indent="0">
              <a:buNone/>
            </a:pPr>
            <a:r>
              <a:rPr lang="fr-FR" sz="900" dirty="0">
                <a:solidFill>
                  <a:schemeClr val="tx1"/>
                </a:solidFill>
                <a:latin typeface="Bembo" panose="02020502050201020203" pitchFamily="18" charset="0"/>
              </a:rPr>
              <a:t>Estragon : C'est vrai. (</a:t>
            </a:r>
            <a:r>
              <a:rPr lang="fr-FR" sz="900" i="1" dirty="0">
                <a:solidFill>
                  <a:schemeClr val="tx1"/>
                </a:solidFill>
                <a:latin typeface="Bembo" panose="02020502050201020203" pitchFamily="18" charset="0"/>
              </a:rPr>
              <a:t>Un temps</a:t>
            </a:r>
            <a:r>
              <a:rPr lang="fr-FR" sz="900" dirty="0">
                <a:solidFill>
                  <a:schemeClr val="tx1"/>
                </a:solidFill>
                <a:latin typeface="Bembo" panose="02020502050201020203" pitchFamily="18" charset="0"/>
              </a:rPr>
              <a:t>.) Il n'est pas venu ?</a:t>
            </a:r>
          </a:p>
          <a:p>
            <a:pPr marL="0" indent="0">
              <a:buNone/>
            </a:pPr>
            <a:r>
              <a:rPr lang="fr-FR" sz="900" dirty="0">
                <a:solidFill>
                  <a:schemeClr val="tx1"/>
                </a:solidFill>
                <a:latin typeface="Bembo" panose="02020502050201020203" pitchFamily="18" charset="0"/>
              </a:rPr>
              <a:t>Vladimir : Non.</a:t>
            </a:r>
          </a:p>
          <a:p>
            <a:pPr marL="0" indent="0">
              <a:buNone/>
            </a:pPr>
            <a:r>
              <a:rPr lang="fr-FR" sz="900" dirty="0">
                <a:solidFill>
                  <a:schemeClr val="tx1"/>
                </a:solidFill>
                <a:latin typeface="Bembo" panose="02020502050201020203" pitchFamily="18" charset="0"/>
              </a:rPr>
              <a:t>Estragon : Et maintenant il est trop tard.</a:t>
            </a:r>
          </a:p>
        </p:txBody>
      </p:sp>
      <p:sp>
        <p:nvSpPr>
          <p:cNvPr id="9" name="Espace réservé du contenu 8">
            <a:extLst>
              <a:ext uri="{FF2B5EF4-FFF2-40B4-BE49-F238E27FC236}">
                <a16:creationId xmlns:a16="http://schemas.microsoft.com/office/drawing/2014/main" id="{C0502328-60D7-4481-882F-B0D9F787F90C}"/>
              </a:ext>
            </a:extLst>
          </p:cNvPr>
          <p:cNvSpPr>
            <a:spLocks noGrp="1"/>
          </p:cNvSpPr>
          <p:nvPr>
            <p:ph sz="half" idx="2"/>
          </p:nvPr>
        </p:nvSpPr>
        <p:spPr>
          <a:xfrm>
            <a:off x="5662569" y="1492228"/>
            <a:ext cx="5816877" cy="5025006"/>
          </a:xfrm>
        </p:spPr>
        <p:txBody>
          <a:bodyPr>
            <a:noAutofit/>
          </a:bodyPr>
          <a:lstStyle/>
          <a:p>
            <a:pPr marL="0" indent="0">
              <a:buNone/>
            </a:pPr>
            <a:r>
              <a:rPr lang="fr-FR" sz="900" dirty="0">
                <a:solidFill>
                  <a:schemeClr val="tx1"/>
                </a:solidFill>
                <a:latin typeface="Bembo" panose="02020502050201020203" pitchFamily="18" charset="0"/>
              </a:rPr>
              <a:t>Vladimir : Oui, c'est la nuit.</a:t>
            </a:r>
          </a:p>
          <a:p>
            <a:pPr marL="0" indent="0">
              <a:buNone/>
            </a:pPr>
            <a:r>
              <a:rPr lang="fr-FR" sz="900" dirty="0">
                <a:solidFill>
                  <a:schemeClr val="tx1"/>
                </a:solidFill>
                <a:latin typeface="Bembo" panose="02020502050201020203" pitchFamily="18" charset="0"/>
              </a:rPr>
              <a:t>Estragon : Et si on le laissait tomber ? (</a:t>
            </a:r>
            <a:r>
              <a:rPr lang="fr-FR" sz="900" i="1" dirty="0">
                <a:solidFill>
                  <a:schemeClr val="tx1"/>
                </a:solidFill>
                <a:latin typeface="Bembo" panose="02020502050201020203" pitchFamily="18" charset="0"/>
              </a:rPr>
              <a:t>Un temps</a:t>
            </a:r>
            <a:r>
              <a:rPr lang="fr-FR" sz="900" dirty="0">
                <a:solidFill>
                  <a:schemeClr val="tx1"/>
                </a:solidFill>
                <a:latin typeface="Bembo" panose="02020502050201020203" pitchFamily="18" charset="0"/>
              </a:rPr>
              <a:t>.) Si on le laissait tomber ?</a:t>
            </a:r>
          </a:p>
          <a:p>
            <a:pPr marL="0" indent="0">
              <a:buNone/>
            </a:pPr>
            <a:r>
              <a:rPr lang="fr-FR" sz="900" dirty="0">
                <a:solidFill>
                  <a:schemeClr val="tx1"/>
                </a:solidFill>
                <a:latin typeface="Bembo" panose="02020502050201020203" pitchFamily="18" charset="0"/>
              </a:rPr>
              <a:t>Vladimir : Il nous punirait. (</a:t>
            </a:r>
            <a:r>
              <a:rPr lang="fr-FR" sz="900" i="1" dirty="0">
                <a:solidFill>
                  <a:schemeClr val="tx1"/>
                </a:solidFill>
                <a:latin typeface="Bembo" panose="02020502050201020203" pitchFamily="18" charset="0"/>
              </a:rPr>
              <a:t>Silence. Il regarde l'arbre</a:t>
            </a:r>
            <a:r>
              <a:rPr lang="fr-FR" sz="900" dirty="0">
                <a:solidFill>
                  <a:schemeClr val="tx1"/>
                </a:solidFill>
                <a:latin typeface="Bembo" panose="02020502050201020203" pitchFamily="18" charset="0"/>
              </a:rPr>
              <a:t>.) Seul l'arbre vit.</a:t>
            </a:r>
          </a:p>
          <a:p>
            <a:pPr marL="0" indent="0">
              <a:buNone/>
            </a:pPr>
            <a:r>
              <a:rPr lang="fr-FR" sz="900" dirty="0">
                <a:solidFill>
                  <a:schemeClr val="tx1"/>
                </a:solidFill>
                <a:latin typeface="Bembo" panose="02020502050201020203" pitchFamily="18" charset="0"/>
              </a:rPr>
              <a:t>Estragon : (</a:t>
            </a:r>
            <a:r>
              <a:rPr lang="fr-FR" sz="900" i="1" dirty="0">
                <a:solidFill>
                  <a:schemeClr val="tx1"/>
                </a:solidFill>
                <a:latin typeface="Bembo" panose="02020502050201020203" pitchFamily="18" charset="0"/>
              </a:rPr>
              <a:t>regardant l'arbre</a:t>
            </a:r>
            <a:r>
              <a:rPr lang="fr-FR" sz="900" dirty="0">
                <a:solidFill>
                  <a:schemeClr val="tx1"/>
                </a:solidFill>
                <a:latin typeface="Bembo" panose="02020502050201020203" pitchFamily="18" charset="0"/>
              </a:rPr>
              <a:t>) Qu'est-ce que c'est ?</a:t>
            </a:r>
          </a:p>
          <a:p>
            <a:pPr marL="0" indent="0">
              <a:buNone/>
            </a:pPr>
            <a:r>
              <a:rPr lang="fr-FR" sz="900" dirty="0">
                <a:solidFill>
                  <a:schemeClr val="tx1"/>
                </a:solidFill>
                <a:latin typeface="Bembo" panose="02020502050201020203" pitchFamily="18" charset="0"/>
              </a:rPr>
              <a:t>Vladimir : C'est l'arbre.</a:t>
            </a:r>
          </a:p>
          <a:p>
            <a:pPr marL="0" indent="0">
              <a:buNone/>
            </a:pPr>
            <a:r>
              <a:rPr lang="fr-FR" sz="900" dirty="0">
                <a:solidFill>
                  <a:schemeClr val="tx1"/>
                </a:solidFill>
                <a:latin typeface="Bembo" panose="02020502050201020203" pitchFamily="18" charset="0"/>
              </a:rPr>
              <a:t>Estragon : Non, mais quel genre ?</a:t>
            </a:r>
          </a:p>
          <a:p>
            <a:pPr marL="0" indent="0">
              <a:buNone/>
            </a:pPr>
            <a:r>
              <a:rPr lang="fr-FR" sz="900" dirty="0">
                <a:solidFill>
                  <a:schemeClr val="tx1"/>
                </a:solidFill>
                <a:latin typeface="Bembo" panose="02020502050201020203" pitchFamily="18" charset="0"/>
              </a:rPr>
              <a:t>Vladimir : Je ne sais pas. Un saule.</a:t>
            </a:r>
          </a:p>
          <a:p>
            <a:pPr marL="0" indent="0">
              <a:buNone/>
            </a:pPr>
            <a:r>
              <a:rPr lang="fr-FR" sz="900" dirty="0">
                <a:solidFill>
                  <a:schemeClr val="tx1"/>
                </a:solidFill>
                <a:latin typeface="Bembo" panose="02020502050201020203" pitchFamily="18" charset="0"/>
              </a:rPr>
              <a:t>Estragon : Viens voir. (</a:t>
            </a:r>
            <a:r>
              <a:rPr lang="fr-FR" sz="900" i="1" dirty="0">
                <a:solidFill>
                  <a:schemeClr val="tx1"/>
                </a:solidFill>
                <a:latin typeface="Bembo" panose="02020502050201020203" pitchFamily="18" charset="0"/>
              </a:rPr>
              <a:t>Il entraîne Vladimir vers l'arbre. Ils s'immobilisent devant. Silence</a:t>
            </a:r>
            <a:r>
              <a:rPr lang="fr-FR" sz="900" dirty="0">
                <a:solidFill>
                  <a:schemeClr val="tx1"/>
                </a:solidFill>
                <a:latin typeface="Bembo" panose="02020502050201020203" pitchFamily="18" charset="0"/>
              </a:rPr>
              <a:t>.) Et si on se pendait ?</a:t>
            </a:r>
          </a:p>
          <a:p>
            <a:pPr marL="0" indent="0">
              <a:buNone/>
            </a:pPr>
            <a:r>
              <a:rPr lang="fr-FR" sz="900" dirty="0">
                <a:solidFill>
                  <a:schemeClr val="tx1"/>
                </a:solidFill>
                <a:latin typeface="Bembo" panose="02020502050201020203" pitchFamily="18" charset="0"/>
              </a:rPr>
              <a:t>Vladimir : Avec quoi ?</a:t>
            </a:r>
          </a:p>
          <a:p>
            <a:pPr marL="0" indent="0">
              <a:buNone/>
            </a:pPr>
            <a:r>
              <a:rPr lang="fr-FR" sz="900" dirty="0">
                <a:solidFill>
                  <a:schemeClr val="tx1"/>
                </a:solidFill>
                <a:latin typeface="Bembo" panose="02020502050201020203" pitchFamily="18" charset="0"/>
              </a:rPr>
              <a:t>Estragon : Tu n'as pas un bout de corde ?</a:t>
            </a:r>
          </a:p>
          <a:p>
            <a:pPr marL="0" indent="0">
              <a:buNone/>
            </a:pPr>
            <a:r>
              <a:rPr lang="fr-FR" sz="900" dirty="0">
                <a:solidFill>
                  <a:schemeClr val="tx1"/>
                </a:solidFill>
                <a:latin typeface="Bembo" panose="02020502050201020203" pitchFamily="18" charset="0"/>
              </a:rPr>
              <a:t>Vladimir : Non.</a:t>
            </a:r>
          </a:p>
          <a:p>
            <a:pPr marL="0" indent="0">
              <a:buNone/>
            </a:pPr>
            <a:r>
              <a:rPr lang="fr-FR" sz="900" dirty="0">
                <a:solidFill>
                  <a:schemeClr val="tx1"/>
                </a:solidFill>
                <a:latin typeface="Bembo" panose="02020502050201020203" pitchFamily="18" charset="0"/>
              </a:rPr>
              <a:t>Estragon : Alors on ne peut pas.</a:t>
            </a:r>
          </a:p>
          <a:p>
            <a:pPr marL="0" indent="0">
              <a:buNone/>
            </a:pPr>
            <a:r>
              <a:rPr lang="fr-FR" sz="900" dirty="0">
                <a:solidFill>
                  <a:schemeClr val="tx1"/>
                </a:solidFill>
                <a:latin typeface="Bembo" panose="02020502050201020203" pitchFamily="18" charset="0"/>
              </a:rPr>
              <a:t>Vladimir : Allons-nous-en.</a:t>
            </a:r>
          </a:p>
          <a:p>
            <a:pPr marL="0" indent="0">
              <a:buNone/>
            </a:pPr>
            <a:r>
              <a:rPr lang="fr-FR" sz="900" dirty="0">
                <a:solidFill>
                  <a:schemeClr val="tx1"/>
                </a:solidFill>
                <a:latin typeface="Bembo" panose="02020502050201020203" pitchFamily="18" charset="0"/>
              </a:rPr>
              <a:t>Estragon : Attends, il y a ma ceinture.</a:t>
            </a:r>
          </a:p>
          <a:p>
            <a:pPr marL="0" indent="0">
              <a:buNone/>
            </a:pPr>
            <a:r>
              <a:rPr lang="fr-FR" sz="900" dirty="0">
                <a:solidFill>
                  <a:schemeClr val="tx1"/>
                </a:solidFill>
                <a:latin typeface="Bembo" panose="02020502050201020203" pitchFamily="18" charset="0"/>
              </a:rPr>
              <a:t>Vladimir : C'est trop court.</a:t>
            </a:r>
          </a:p>
          <a:p>
            <a:pPr marL="0" indent="0">
              <a:buNone/>
            </a:pPr>
            <a:r>
              <a:rPr lang="fr-FR" sz="900" dirty="0">
                <a:solidFill>
                  <a:schemeClr val="tx1"/>
                </a:solidFill>
                <a:latin typeface="Bembo" panose="02020502050201020203" pitchFamily="18" charset="0"/>
              </a:rPr>
              <a:t>Estragon : Tu tireras sur mes jambes.</a:t>
            </a:r>
          </a:p>
          <a:p>
            <a:pPr marL="0" indent="0">
              <a:buNone/>
            </a:pPr>
            <a:r>
              <a:rPr lang="fr-FR" sz="900" dirty="0">
                <a:solidFill>
                  <a:schemeClr val="tx1"/>
                </a:solidFill>
                <a:latin typeface="Bembo" panose="02020502050201020203" pitchFamily="18" charset="0"/>
              </a:rPr>
              <a:t>Vladimir : Et qui tirera sur les miennes ?</a:t>
            </a:r>
          </a:p>
          <a:p>
            <a:pPr marL="0" indent="0">
              <a:buNone/>
            </a:pPr>
            <a:r>
              <a:rPr lang="fr-FR" sz="900" dirty="0">
                <a:solidFill>
                  <a:schemeClr val="tx1"/>
                </a:solidFill>
                <a:latin typeface="Bembo" panose="02020502050201020203" pitchFamily="18" charset="0"/>
              </a:rPr>
              <a:t>Estragon : C'est vrai.</a:t>
            </a:r>
          </a:p>
          <a:p>
            <a:pPr marL="0" indent="0" algn="r">
              <a:buNone/>
            </a:pPr>
            <a:r>
              <a:rPr lang="fr-FR" sz="900" dirty="0">
                <a:solidFill>
                  <a:schemeClr val="tx1"/>
                </a:solidFill>
                <a:latin typeface="Bembo" panose="02020502050201020203" pitchFamily="18" charset="0"/>
              </a:rPr>
              <a:t> S. Beckett, </a:t>
            </a:r>
            <a:r>
              <a:rPr lang="fr-FR" sz="900" i="1" dirty="0">
                <a:solidFill>
                  <a:schemeClr val="tx1"/>
                </a:solidFill>
                <a:latin typeface="Bembo" panose="02020502050201020203" pitchFamily="18" charset="0"/>
              </a:rPr>
              <a:t>En attendant Godot</a:t>
            </a:r>
            <a:r>
              <a:rPr lang="fr-FR" sz="900" dirty="0">
                <a:solidFill>
                  <a:schemeClr val="tx1"/>
                </a:solidFill>
                <a:latin typeface="Bembo" panose="02020502050201020203" pitchFamily="18" charset="0"/>
              </a:rPr>
              <a:t>, 1948.</a:t>
            </a:r>
          </a:p>
        </p:txBody>
      </p:sp>
    </p:spTree>
    <p:extLst>
      <p:ext uri="{BB962C8B-B14F-4D97-AF65-F5344CB8AC3E}">
        <p14:creationId xmlns:p14="http://schemas.microsoft.com/office/powerpoint/2010/main" val="428890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C7DC98-8AFE-49F1-B716-4E6ECE30B3B4}"/>
              </a:ext>
            </a:extLst>
          </p:cNvPr>
          <p:cNvSpPr>
            <a:spLocks noGrp="1"/>
          </p:cNvSpPr>
          <p:nvPr>
            <p:ph type="title"/>
          </p:nvPr>
        </p:nvSpPr>
        <p:spPr>
          <a:xfrm>
            <a:off x="950105" y="286398"/>
            <a:ext cx="3028654" cy="1171251"/>
          </a:xfrm>
        </p:spPr>
        <p:txBody>
          <a:bodyPr vert="horz" lIns="91440" tIns="45720" rIns="91440" bIns="45720" rtlCol="0" anchor="t">
            <a:noAutofit/>
          </a:bodyPr>
          <a:lstStyle/>
          <a:p>
            <a:pPr algn="just" defTabSz="457200"/>
            <a:r>
              <a:rPr lang="fr-FR" sz="900" i="1" dirty="0">
                <a:solidFill>
                  <a:srgbClr val="C00000"/>
                </a:solidFill>
                <a:latin typeface="Bembo" panose="02020502050201020203" pitchFamily="18" charset="0"/>
              </a:rPr>
              <a:t>Un Balcon en forêt</a:t>
            </a:r>
            <a:r>
              <a:rPr lang="fr-FR" sz="900" dirty="0">
                <a:solidFill>
                  <a:srgbClr val="C00000"/>
                </a:solidFill>
                <a:latin typeface="Bembo" panose="02020502050201020203" pitchFamily="18" charset="0"/>
              </a:rPr>
              <a:t> met en scène l'aspirant Grange qui, à l'automne 1939, rejoint son lieu d'affectation, une maison forte située au cœur des Ardennes. Alors que la présence de la guerre ne se manifeste guère que sous la forme d'une menace abstraite et vague, Grange passe ses journées entre la forêt, son campement et le village. L'espace et le temps semblent peu à peu se déréaliser et le monde acquérir pour Grange une tonalité poético-onirique de plus en plus marquée.</a:t>
            </a:r>
            <a:br>
              <a:rPr lang="fr-FR" sz="900" dirty="0">
                <a:solidFill>
                  <a:srgbClr val="C00000"/>
                </a:solidFill>
                <a:latin typeface="Bembo" panose="02020502050201020203" pitchFamily="18" charset="0"/>
              </a:rPr>
            </a:br>
            <a:endParaRPr lang="en-US" sz="900" dirty="0">
              <a:solidFill>
                <a:srgbClr val="C00000"/>
              </a:solidFill>
              <a:latin typeface="Bembo" panose="02020502050201020203" pitchFamily="18" charset="0"/>
            </a:endParaRPr>
          </a:p>
        </p:txBody>
      </p:sp>
      <p:sp>
        <p:nvSpPr>
          <p:cNvPr id="45" name="Rectangle 44">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6414F"/>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4062E801-C7E7-4C01-87D6-7EBB000CB316}"/>
              </a:ext>
            </a:extLst>
          </p:cNvPr>
          <p:cNvSpPr>
            <a:spLocks noGrp="1"/>
          </p:cNvSpPr>
          <p:nvPr>
            <p:ph type="body" sz="half" idx="2"/>
          </p:nvPr>
        </p:nvSpPr>
        <p:spPr>
          <a:xfrm>
            <a:off x="661419" y="1580796"/>
            <a:ext cx="3650278" cy="4750356"/>
          </a:xfrm>
        </p:spPr>
        <p:txBody>
          <a:bodyPr vert="horz" lIns="91440" tIns="45720" rIns="91440" bIns="45720" rtlCol="0">
            <a:noAutofit/>
          </a:bodyPr>
          <a:lstStyle/>
          <a:p>
            <a:pPr algn="just"/>
            <a:r>
              <a:rPr lang="fr-FR" sz="1000" dirty="0">
                <a:solidFill>
                  <a:schemeClr val="tx1"/>
                </a:solidFill>
                <a:latin typeface="Bembo" panose="02020502050201020203" pitchFamily="18" charset="0"/>
              </a:rPr>
              <a:t>Du côté de la frontière, où le plateau peu à peu s'élevait, on voyait perler un à un et glisser quelques instants dans la nuit de petits points de lumière qui s'épanouissaient sans bruit et balayaient la crête des taillis d'un rayon rapide : les automobiles belges, qui roulaient dans la paix d'un autre monde au travers des clairières plus aérées où l'Ardenne peu à peu se morcelait. Entre ces deux franges que la nuit soudain alertait vaguement, le Toit (c'était le nom que donnait Grange à ce haut plateau de forêts suspendu au-dessus de la vallée), restait plongé dans une obscurité profonde. La laie s'allongeait à perte de vue comme une route fantôme, à demi phosphorescente entre les taillis sous son poudrage de gravier blanc. L'air était tiède et mou, chargé de senteurs de plantes ; Il faisait bon marcher sur cette route sonore et </a:t>
            </a:r>
            <a:r>
              <a:rPr lang="fr-FR" sz="1000" dirty="0" err="1">
                <a:solidFill>
                  <a:schemeClr val="tx1"/>
                </a:solidFill>
                <a:latin typeface="Bembo" panose="02020502050201020203" pitchFamily="18" charset="0"/>
              </a:rPr>
              <a:t>crissante</a:t>
            </a:r>
            <a:r>
              <a:rPr lang="fr-FR" sz="1000" dirty="0">
                <a:solidFill>
                  <a:schemeClr val="tx1"/>
                </a:solidFill>
                <a:latin typeface="Bembo" panose="02020502050201020203" pitchFamily="18" charset="0"/>
              </a:rPr>
              <a:t>, avec au-dessus de sa tête cette traînée de ciel plus clair, vaguement vivante, qui semblait parfois s'éveiller du reflet des lueurs lointaines. Grange marchait dans une sensation de bien-être physique sur laquelle venaient virer des pensées confuses qui n'étaient pas toutes amènes : la nuit le protégeait, lui rendait cette respiration heureuse et cette aisance des bêtes nocturnes pour qui se rouvrent les chemins libres, mais la nuit rapprochait la guerre de lui : sur le monde tapi épaissement à cette heure dans la peur des premier âges, on eût dit qu'une épée de feu inscrivait de grands signaux purs et lisibles : le ciel éveillé au-dessus des bois regardait la France obscure, l'Allemagne obscure, et entre les deux l'étrange scintillement calme de la Belgique, dont les lumières venaient mourir au bord de l'horizon. La nuit ne dormait pas ; on sentait que la terre aux aguets l'avait revêtue comme un camouflage ; l'œil s'accrochait malgré lui au pinceau lointain des phares qui parfois se croisaient, semblaient tâter l'air précautionneusement comme des insectes, derrière l'horizon vaste et inquiétant. </a:t>
            </a:r>
          </a:p>
          <a:p>
            <a:pPr algn="r"/>
            <a:r>
              <a:rPr lang="fr-FR" sz="1000" dirty="0">
                <a:solidFill>
                  <a:schemeClr val="tx1"/>
                </a:solidFill>
                <a:latin typeface="Bembo" panose="02020502050201020203" pitchFamily="18" charset="0"/>
              </a:rPr>
              <a:t>J. Gracq, </a:t>
            </a:r>
            <a:r>
              <a:rPr lang="fr-FR" sz="1000" i="1" dirty="0">
                <a:solidFill>
                  <a:schemeClr val="tx1"/>
                </a:solidFill>
                <a:latin typeface="Bembo" panose="02020502050201020203" pitchFamily="18" charset="0"/>
              </a:rPr>
              <a:t>Un Balcon en forêt</a:t>
            </a:r>
            <a:r>
              <a:rPr lang="fr-FR" sz="1000" dirty="0">
                <a:solidFill>
                  <a:schemeClr val="tx1"/>
                </a:solidFill>
                <a:latin typeface="Bembo" panose="02020502050201020203" pitchFamily="18" charset="0"/>
              </a:rPr>
              <a:t>, 1958.</a:t>
            </a:r>
          </a:p>
        </p:txBody>
      </p:sp>
      <p:sp>
        <p:nvSpPr>
          <p:cNvPr id="47"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Espace réservé du contenu 5" descr="Une image contenant extérieur, herbe, arbre, plante&#10;&#10;Description générée automatiquement">
            <a:extLst>
              <a:ext uri="{FF2B5EF4-FFF2-40B4-BE49-F238E27FC236}">
                <a16:creationId xmlns:a16="http://schemas.microsoft.com/office/drawing/2014/main" id="{1F94F950-7BF6-465F-A94B-8834FADA96A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2963" r="-1" b="26626"/>
          <a:stretch/>
        </p:blipFill>
        <p:spPr>
          <a:xfrm>
            <a:off x="4619543" y="10"/>
            <a:ext cx="7572457" cy="6853242"/>
          </a:xfrm>
          <a:prstGeom prst="rect">
            <a:avLst/>
          </a:prstGeom>
        </p:spPr>
      </p:pic>
      <p:sp>
        <p:nvSpPr>
          <p:cNvPr id="7" name="ZoneTexte 6">
            <a:extLst>
              <a:ext uri="{FF2B5EF4-FFF2-40B4-BE49-F238E27FC236}">
                <a16:creationId xmlns:a16="http://schemas.microsoft.com/office/drawing/2014/main" id="{0077BF4C-E458-4947-AC65-C6B9C44F321A}"/>
              </a:ext>
            </a:extLst>
          </p:cNvPr>
          <p:cNvSpPr txBox="1"/>
          <p:nvPr/>
        </p:nvSpPr>
        <p:spPr>
          <a:xfrm>
            <a:off x="8196045" y="6567500"/>
            <a:ext cx="3995956" cy="246221"/>
          </a:xfrm>
          <a:prstGeom prst="rect">
            <a:avLst/>
          </a:prstGeom>
          <a:noFill/>
        </p:spPr>
        <p:txBody>
          <a:bodyPr wrap="square" rtlCol="0">
            <a:spAutoFit/>
          </a:bodyPr>
          <a:lstStyle/>
          <a:p>
            <a:pPr algn="ctr"/>
            <a:r>
              <a:rPr lang="fr-FR" sz="1000" dirty="0">
                <a:solidFill>
                  <a:schemeClr val="bg1"/>
                </a:solidFill>
                <a:latin typeface="Bembo" panose="02020502050201020203" pitchFamily="18" charset="0"/>
              </a:rPr>
              <a:t>T. Michel, </a:t>
            </a:r>
            <a:r>
              <a:rPr lang="fr-FR" sz="1000" i="1" dirty="0">
                <a:solidFill>
                  <a:schemeClr val="bg1"/>
                </a:solidFill>
                <a:latin typeface="Bembo" panose="02020502050201020203" pitchFamily="18" charset="0"/>
              </a:rPr>
              <a:t>Une brume d’automne dans la forêt des Ardennes</a:t>
            </a:r>
            <a:r>
              <a:rPr lang="fr-FR" sz="1000" dirty="0">
                <a:solidFill>
                  <a:schemeClr val="bg1"/>
                </a:solidFill>
                <a:latin typeface="Bembo" panose="02020502050201020203" pitchFamily="18" charset="0"/>
              </a:rPr>
              <a:t>, 2019.</a:t>
            </a:r>
          </a:p>
        </p:txBody>
      </p:sp>
    </p:spTree>
    <p:extLst>
      <p:ext uri="{BB962C8B-B14F-4D97-AF65-F5344CB8AC3E}">
        <p14:creationId xmlns:p14="http://schemas.microsoft.com/office/powerpoint/2010/main" val="351938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96D8CA9-E3A1-4440-A3CF-5349E2FE0F08}"/>
              </a:ext>
            </a:extLst>
          </p:cNvPr>
          <p:cNvSpPr txBox="1"/>
          <p:nvPr/>
        </p:nvSpPr>
        <p:spPr>
          <a:xfrm rot="20924917">
            <a:off x="1869795" y="560167"/>
            <a:ext cx="2181138" cy="1600438"/>
          </a:xfrm>
          <a:prstGeom prst="rect">
            <a:avLst/>
          </a:prstGeom>
          <a:noFill/>
        </p:spPr>
        <p:txBody>
          <a:bodyPr wrap="square" rtlCol="0">
            <a:spAutoFit/>
          </a:bodyPr>
          <a:lstStyle/>
          <a:p>
            <a:pPr algn="just"/>
            <a:r>
              <a:rPr lang="fr-FR" sz="1400" dirty="0">
                <a:solidFill>
                  <a:srgbClr val="C00000"/>
                </a:solidFill>
                <a:latin typeface="AR BLANCA" panose="02000000000000000000" pitchFamily="2" charset="0"/>
              </a:rPr>
              <a:t>« Le temps, par son cours, use et détruit ce qui est temporel. Aussi y-a-t-il plus d'éternité dans le passé que dans le présent ».</a:t>
            </a:r>
          </a:p>
          <a:p>
            <a:pPr algn="just"/>
            <a:r>
              <a:rPr lang="fr-FR" sz="1400" dirty="0">
                <a:solidFill>
                  <a:srgbClr val="C00000"/>
                </a:solidFill>
                <a:latin typeface="AR BLANCA" panose="02000000000000000000" pitchFamily="2" charset="0"/>
              </a:rPr>
              <a:t> </a:t>
            </a:r>
          </a:p>
          <a:p>
            <a:pPr algn="r"/>
            <a:r>
              <a:rPr lang="fr-FR" sz="1400" dirty="0">
                <a:solidFill>
                  <a:srgbClr val="C00000"/>
                </a:solidFill>
                <a:latin typeface="AR BLANCA" panose="02000000000000000000" pitchFamily="2" charset="0"/>
              </a:rPr>
              <a:t>Simone Weil</a:t>
            </a:r>
          </a:p>
        </p:txBody>
      </p:sp>
      <p:sp>
        <p:nvSpPr>
          <p:cNvPr id="3" name="ZoneTexte 2">
            <a:extLst>
              <a:ext uri="{FF2B5EF4-FFF2-40B4-BE49-F238E27FC236}">
                <a16:creationId xmlns:a16="http://schemas.microsoft.com/office/drawing/2014/main" id="{662A2174-80E5-411E-96E5-45F249AFC67E}"/>
              </a:ext>
            </a:extLst>
          </p:cNvPr>
          <p:cNvSpPr txBox="1"/>
          <p:nvPr/>
        </p:nvSpPr>
        <p:spPr>
          <a:xfrm>
            <a:off x="5034791" y="1165151"/>
            <a:ext cx="2122415" cy="1815882"/>
          </a:xfrm>
          <a:prstGeom prst="rect">
            <a:avLst/>
          </a:prstGeom>
          <a:noFill/>
        </p:spPr>
        <p:txBody>
          <a:bodyPr wrap="square" rtlCol="0">
            <a:spAutoFit/>
          </a:bodyPr>
          <a:lstStyle/>
          <a:p>
            <a:pPr algn="ctr"/>
            <a:r>
              <a:rPr lang="fr-FR" sz="1600" dirty="0">
                <a:latin typeface="Berlin Sans FB" panose="020E0602020502020306" pitchFamily="34" charset="0"/>
              </a:rPr>
              <a:t>« Apprendre la durée exacte du temps (...) c'est aussi ça, sans doute, apprendre l'intelligence ».</a:t>
            </a:r>
          </a:p>
          <a:p>
            <a:pPr algn="ctr"/>
            <a:endParaRPr lang="fr-FR" sz="1600" dirty="0">
              <a:latin typeface="Berlin Sans FB" panose="020E0602020502020306" pitchFamily="34" charset="0"/>
            </a:endParaRPr>
          </a:p>
          <a:p>
            <a:pPr algn="ctr"/>
            <a:r>
              <a:rPr lang="fr-FR" sz="1200" dirty="0">
                <a:latin typeface="Berlin Sans FB" panose="020E0602020502020306" pitchFamily="34" charset="0"/>
              </a:rPr>
              <a:t>Marguerite Duras</a:t>
            </a:r>
          </a:p>
        </p:txBody>
      </p:sp>
      <p:sp>
        <p:nvSpPr>
          <p:cNvPr id="4" name="ZoneTexte 3">
            <a:extLst>
              <a:ext uri="{FF2B5EF4-FFF2-40B4-BE49-F238E27FC236}">
                <a16:creationId xmlns:a16="http://schemas.microsoft.com/office/drawing/2014/main" id="{73496AC4-009A-4816-8457-464191FB9E1C}"/>
              </a:ext>
            </a:extLst>
          </p:cNvPr>
          <p:cNvSpPr txBox="1"/>
          <p:nvPr/>
        </p:nvSpPr>
        <p:spPr>
          <a:xfrm>
            <a:off x="8005895" y="780176"/>
            <a:ext cx="3520577" cy="1569660"/>
          </a:xfrm>
          <a:prstGeom prst="rect">
            <a:avLst/>
          </a:prstGeom>
          <a:noFill/>
        </p:spPr>
        <p:txBody>
          <a:bodyPr wrap="square" rtlCol="0">
            <a:spAutoFit/>
          </a:bodyPr>
          <a:lstStyle/>
          <a:p>
            <a:r>
              <a:rPr lang="fr-FR" sz="1600" b="1" dirty="0">
                <a:solidFill>
                  <a:schemeClr val="tx2">
                    <a:lumMod val="75000"/>
                  </a:schemeClr>
                </a:solidFill>
                <a:latin typeface="Bradley Hand ITC" panose="03070402050302030203" pitchFamily="66" charset="0"/>
              </a:rPr>
              <a:t>« Le temps dont nous disposons chaque jour est élastique ; les passions que nous ressentons le dilatent, celles que nous inspirons le rétrécissent, et l'habitude le remplit ». </a:t>
            </a:r>
          </a:p>
          <a:p>
            <a:pPr algn="r"/>
            <a:r>
              <a:rPr lang="fr-FR" sz="1600" b="1" dirty="0">
                <a:solidFill>
                  <a:schemeClr val="tx2">
                    <a:lumMod val="75000"/>
                  </a:schemeClr>
                </a:solidFill>
                <a:latin typeface="Bradley Hand ITC" panose="03070402050302030203" pitchFamily="66" charset="0"/>
              </a:rPr>
              <a:t>Marcel Proust</a:t>
            </a:r>
          </a:p>
        </p:txBody>
      </p:sp>
      <p:sp>
        <p:nvSpPr>
          <p:cNvPr id="5" name="ZoneTexte 4">
            <a:extLst>
              <a:ext uri="{FF2B5EF4-FFF2-40B4-BE49-F238E27FC236}">
                <a16:creationId xmlns:a16="http://schemas.microsoft.com/office/drawing/2014/main" id="{A8907EE1-A919-4DCD-B0B2-61098747C2B1}"/>
              </a:ext>
            </a:extLst>
          </p:cNvPr>
          <p:cNvSpPr txBox="1"/>
          <p:nvPr/>
        </p:nvSpPr>
        <p:spPr>
          <a:xfrm>
            <a:off x="1435914" y="2859613"/>
            <a:ext cx="2624357" cy="1138773"/>
          </a:xfrm>
          <a:prstGeom prst="rect">
            <a:avLst/>
          </a:prstGeom>
          <a:noFill/>
        </p:spPr>
        <p:txBody>
          <a:bodyPr wrap="square" rtlCol="0">
            <a:spAutoFit/>
          </a:bodyPr>
          <a:lstStyle/>
          <a:p>
            <a:pPr algn="ctr"/>
            <a:r>
              <a:rPr lang="fr-FR" dirty="0">
                <a:latin typeface="Arvo" panose="02000000000000000000" pitchFamily="2" charset="0"/>
              </a:rPr>
              <a:t>« Que de temps perdu à gagner du temps ».</a:t>
            </a:r>
          </a:p>
          <a:p>
            <a:pPr algn="ctr"/>
            <a:r>
              <a:rPr lang="fr-FR" dirty="0">
                <a:latin typeface="Arvo" panose="02000000000000000000" pitchFamily="2" charset="0"/>
              </a:rPr>
              <a:t> </a:t>
            </a:r>
          </a:p>
          <a:p>
            <a:pPr algn="ctr"/>
            <a:r>
              <a:rPr lang="fr-FR" sz="1400" dirty="0">
                <a:latin typeface="Arvo" panose="02000000000000000000" pitchFamily="2" charset="0"/>
              </a:rPr>
              <a:t>Paul Morand</a:t>
            </a:r>
          </a:p>
        </p:txBody>
      </p:sp>
      <p:sp>
        <p:nvSpPr>
          <p:cNvPr id="6" name="ZoneTexte 5">
            <a:extLst>
              <a:ext uri="{FF2B5EF4-FFF2-40B4-BE49-F238E27FC236}">
                <a16:creationId xmlns:a16="http://schemas.microsoft.com/office/drawing/2014/main" id="{FDABFCA7-F330-4214-BCB1-E7703B4E658A}"/>
              </a:ext>
            </a:extLst>
          </p:cNvPr>
          <p:cNvSpPr txBox="1"/>
          <p:nvPr/>
        </p:nvSpPr>
        <p:spPr>
          <a:xfrm>
            <a:off x="4927830" y="3630746"/>
            <a:ext cx="2624357" cy="2062103"/>
          </a:xfrm>
          <a:prstGeom prst="rect">
            <a:avLst/>
          </a:prstGeom>
          <a:noFill/>
        </p:spPr>
        <p:txBody>
          <a:bodyPr wrap="square" rtlCol="0">
            <a:spAutoFit/>
          </a:bodyPr>
          <a:lstStyle/>
          <a:p>
            <a:pPr algn="just"/>
            <a:r>
              <a:rPr lang="fr-FR" sz="1600" dirty="0">
                <a:solidFill>
                  <a:schemeClr val="accent5">
                    <a:lumMod val="50000"/>
                  </a:schemeClr>
                </a:solidFill>
                <a:latin typeface="Comic Sans MS" panose="030F0702030302020204" pitchFamily="66" charset="0"/>
              </a:rPr>
              <a:t>« Le plus beau cadeau que tu puisses faire à quelqu'un, c'est ton temps. Parce que tu lui donnes une partie de ta vie qui ne te reviendra jamais ».</a:t>
            </a:r>
          </a:p>
          <a:p>
            <a:pPr algn="r"/>
            <a:r>
              <a:rPr lang="fr-FR" sz="1200" dirty="0">
                <a:solidFill>
                  <a:schemeClr val="accent5">
                    <a:lumMod val="50000"/>
                  </a:schemeClr>
                </a:solidFill>
                <a:latin typeface="Comic Sans MS" panose="030F0702030302020204" pitchFamily="66" charset="0"/>
              </a:rPr>
              <a:t>Paulo Coelho</a:t>
            </a:r>
          </a:p>
        </p:txBody>
      </p:sp>
      <p:sp>
        <p:nvSpPr>
          <p:cNvPr id="7" name="ZoneTexte 6">
            <a:extLst>
              <a:ext uri="{FF2B5EF4-FFF2-40B4-BE49-F238E27FC236}">
                <a16:creationId xmlns:a16="http://schemas.microsoft.com/office/drawing/2014/main" id="{10B65AC9-D0C6-4869-9903-4DC3ADC6DADD}"/>
              </a:ext>
            </a:extLst>
          </p:cNvPr>
          <p:cNvSpPr txBox="1"/>
          <p:nvPr/>
        </p:nvSpPr>
        <p:spPr>
          <a:xfrm>
            <a:off x="1359018" y="4686272"/>
            <a:ext cx="2827089" cy="1754326"/>
          </a:xfrm>
          <a:prstGeom prst="rect">
            <a:avLst/>
          </a:prstGeom>
          <a:noFill/>
        </p:spPr>
        <p:txBody>
          <a:bodyPr wrap="square" rtlCol="0">
            <a:spAutoFit/>
          </a:bodyPr>
          <a:lstStyle/>
          <a:p>
            <a:r>
              <a:rPr lang="fr-FR" sz="2400" b="1" dirty="0">
                <a:solidFill>
                  <a:schemeClr val="accent2">
                    <a:lumMod val="50000"/>
                  </a:schemeClr>
                </a:solidFill>
                <a:latin typeface="French Script MT" panose="03020402040607040605" pitchFamily="66" charset="0"/>
              </a:rPr>
              <a:t>« La vie est trop courte, </a:t>
            </a:r>
          </a:p>
          <a:p>
            <a:r>
              <a:rPr lang="fr-FR" sz="2400" b="1" dirty="0">
                <a:solidFill>
                  <a:schemeClr val="accent2">
                    <a:lumMod val="50000"/>
                  </a:schemeClr>
                </a:solidFill>
                <a:latin typeface="French Script MT" panose="03020402040607040605" pitchFamily="66" charset="0"/>
              </a:rPr>
              <a:t>le temps trop précieux, </a:t>
            </a:r>
          </a:p>
          <a:p>
            <a:r>
              <a:rPr lang="fr-FR" sz="2400" b="1" dirty="0">
                <a:solidFill>
                  <a:schemeClr val="accent2">
                    <a:lumMod val="50000"/>
                  </a:schemeClr>
                </a:solidFill>
                <a:latin typeface="French Script MT" panose="03020402040607040605" pitchFamily="66" charset="0"/>
              </a:rPr>
              <a:t>pour dire des choses inutiles ». </a:t>
            </a:r>
          </a:p>
          <a:p>
            <a:pPr algn="r"/>
            <a:endParaRPr lang="fr-FR" b="1" dirty="0">
              <a:solidFill>
                <a:schemeClr val="accent2">
                  <a:lumMod val="50000"/>
                </a:schemeClr>
              </a:solidFill>
              <a:latin typeface="French Script MT" panose="03020402040607040605" pitchFamily="66" charset="0"/>
            </a:endParaRPr>
          </a:p>
          <a:p>
            <a:pPr algn="r"/>
            <a:r>
              <a:rPr lang="fr-FR" b="1" dirty="0">
                <a:solidFill>
                  <a:schemeClr val="accent2">
                    <a:lumMod val="50000"/>
                  </a:schemeClr>
                </a:solidFill>
                <a:latin typeface="French Script MT" panose="03020402040607040605" pitchFamily="66" charset="0"/>
              </a:rPr>
              <a:t>Voltaire</a:t>
            </a:r>
          </a:p>
        </p:txBody>
      </p:sp>
      <p:sp>
        <p:nvSpPr>
          <p:cNvPr id="8" name="ZoneTexte 7">
            <a:extLst>
              <a:ext uri="{FF2B5EF4-FFF2-40B4-BE49-F238E27FC236}">
                <a16:creationId xmlns:a16="http://schemas.microsoft.com/office/drawing/2014/main" id="{0F451E9F-1DCD-460E-9137-ACD973D2D8CC}"/>
              </a:ext>
            </a:extLst>
          </p:cNvPr>
          <p:cNvSpPr txBox="1"/>
          <p:nvPr/>
        </p:nvSpPr>
        <p:spPr>
          <a:xfrm rot="576255">
            <a:off x="8277606" y="3103332"/>
            <a:ext cx="3363986" cy="2031325"/>
          </a:xfrm>
          <a:prstGeom prst="rect">
            <a:avLst/>
          </a:prstGeom>
          <a:noFill/>
        </p:spPr>
        <p:txBody>
          <a:bodyPr wrap="square" rtlCol="0">
            <a:spAutoFit/>
          </a:bodyPr>
          <a:lstStyle/>
          <a:p>
            <a:r>
              <a:rPr lang="fr-FR" dirty="0">
                <a:latin typeface="Harlow Solid Italic" panose="04030604020F02020D02" pitchFamily="82" charset="0"/>
              </a:rPr>
              <a:t>« Le temps ne va pas vite quand on l'observe. Il se sent tenu à l'œil. Mais il profite de nos distractions. Peut-être y a-t-il même deux temps, celui qu'on observe et celui qui nous transforme ». </a:t>
            </a:r>
          </a:p>
          <a:p>
            <a:pPr algn="r"/>
            <a:r>
              <a:rPr lang="fr-FR" dirty="0">
                <a:latin typeface="Harlow Solid Italic" panose="04030604020F02020D02" pitchFamily="82" charset="0"/>
              </a:rPr>
              <a:t>Albert Camus</a:t>
            </a:r>
          </a:p>
        </p:txBody>
      </p:sp>
    </p:spTree>
    <p:extLst>
      <p:ext uri="{BB962C8B-B14F-4D97-AF65-F5344CB8AC3E}">
        <p14:creationId xmlns:p14="http://schemas.microsoft.com/office/powerpoint/2010/main" val="3549736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1013D45-4AFA-4989-8D2D-959D8AF1C09A}"/>
              </a:ext>
            </a:extLst>
          </p:cNvPr>
          <p:cNvSpPr>
            <a:spLocks noGrp="1"/>
          </p:cNvSpPr>
          <p:nvPr>
            <p:ph type="title"/>
          </p:nvPr>
        </p:nvSpPr>
        <p:spPr>
          <a:xfrm>
            <a:off x="4581118" y="405997"/>
            <a:ext cx="3503074" cy="634239"/>
          </a:xfrm>
        </p:spPr>
        <p:txBody>
          <a:bodyPr>
            <a:normAutofit fontScale="90000"/>
          </a:bodyPr>
          <a:lstStyle/>
          <a:p>
            <a:pPr algn="ctr"/>
            <a:r>
              <a:rPr lang="fr-FR" b="1" dirty="0">
                <a:solidFill>
                  <a:schemeClr val="tx1"/>
                </a:solidFill>
                <a:latin typeface="Bembo" panose="02020502050201020203" pitchFamily="18" charset="0"/>
              </a:rPr>
              <a:t>Quelques films</a:t>
            </a:r>
          </a:p>
        </p:txBody>
      </p:sp>
      <p:sp>
        <p:nvSpPr>
          <p:cNvPr id="6" name="Espace réservé du contenu 5">
            <a:extLst>
              <a:ext uri="{FF2B5EF4-FFF2-40B4-BE49-F238E27FC236}">
                <a16:creationId xmlns:a16="http://schemas.microsoft.com/office/drawing/2014/main" id="{D31F3208-1D1F-43D8-A2FA-C61A6C44EE4E}"/>
              </a:ext>
            </a:extLst>
          </p:cNvPr>
          <p:cNvSpPr>
            <a:spLocks noGrp="1"/>
          </p:cNvSpPr>
          <p:nvPr>
            <p:ph idx="1"/>
          </p:nvPr>
        </p:nvSpPr>
        <p:spPr>
          <a:xfrm>
            <a:off x="1736521" y="1442907"/>
            <a:ext cx="9810038" cy="4395830"/>
          </a:xfrm>
        </p:spPr>
        <p:txBody>
          <a:bodyPr>
            <a:normAutofit/>
          </a:bodyPr>
          <a:lstStyle/>
          <a:p>
            <a:pPr algn="just"/>
            <a:r>
              <a:rPr lang="fr-FR" sz="1400" b="1" i="1" dirty="0">
                <a:solidFill>
                  <a:srgbClr val="C00000"/>
                </a:solidFill>
                <a:latin typeface="Bembo" panose="02020502050201020203" pitchFamily="18" charset="0"/>
              </a:rPr>
              <a:t>La Jetée</a:t>
            </a:r>
            <a:r>
              <a:rPr lang="fr-FR" sz="1400" b="1" dirty="0">
                <a:solidFill>
                  <a:srgbClr val="C00000"/>
                </a:solidFill>
                <a:latin typeface="Bembo" panose="02020502050201020203" pitchFamily="18" charset="0"/>
              </a:rPr>
              <a:t>, C. Marker, 1962</a:t>
            </a:r>
          </a:p>
          <a:p>
            <a:pPr algn="just"/>
            <a:r>
              <a:rPr lang="fr-FR" sz="1400" dirty="0">
                <a:solidFill>
                  <a:schemeClr val="tx1"/>
                </a:solidFill>
                <a:latin typeface="Bembo" panose="02020502050201020203" pitchFamily="18" charset="0"/>
              </a:rPr>
              <a:t>L'histoire débute à Paris, après la Troisième Guerre mondiale et la destruction nucléaire de toute la surface de la Terre. Le héros est le cobaye de scientifiques qui cherchent à rétablir un corridor temporel afin de permettre aux hommes du futur de transporter des vivres, des médicaments et des sources d'énergies, « d'appeler le passé et l'avenir au secours du présent ». Il a été choisi en raison de sa très bonne mémoire visuelle : il garde une image très forte et présente d'un événement vécu pendant son enfance, lors d'une promenade avec sa mère sur la jetée de l'aéroport d'Orly…</a:t>
            </a:r>
          </a:p>
          <a:p>
            <a:pPr algn="just"/>
            <a:r>
              <a:rPr lang="fr-FR" sz="1400" b="1" i="1" dirty="0">
                <a:solidFill>
                  <a:srgbClr val="C00000"/>
                </a:solidFill>
                <a:latin typeface="Bembo" panose="02020502050201020203" pitchFamily="18" charset="0"/>
              </a:rPr>
              <a:t>Un jour sans fin</a:t>
            </a:r>
            <a:r>
              <a:rPr lang="fr-FR" sz="1400" b="1" dirty="0">
                <a:solidFill>
                  <a:srgbClr val="C00000"/>
                </a:solidFill>
                <a:latin typeface="Bembo" panose="02020502050201020203" pitchFamily="18" charset="0"/>
              </a:rPr>
              <a:t>, H. Ramis, 1993</a:t>
            </a:r>
          </a:p>
          <a:p>
            <a:pPr algn="just"/>
            <a:r>
              <a:rPr lang="fr-FR" sz="1400" dirty="0">
                <a:solidFill>
                  <a:schemeClr val="tx1"/>
                </a:solidFill>
                <a:latin typeface="Bembo" panose="02020502050201020203" pitchFamily="18" charset="0"/>
              </a:rPr>
              <a:t>Phil Connors, journaliste à la télévision et responsable de la météo part faire son reportage annuel dans la bourgade de </a:t>
            </a:r>
            <a:r>
              <a:rPr lang="fr-FR" sz="1400" dirty="0" err="1">
                <a:solidFill>
                  <a:schemeClr val="tx1"/>
                </a:solidFill>
                <a:latin typeface="Bembo" panose="02020502050201020203" pitchFamily="18" charset="0"/>
              </a:rPr>
              <a:t>Punxsutawney</a:t>
            </a:r>
            <a:r>
              <a:rPr lang="fr-FR" sz="1400" dirty="0">
                <a:solidFill>
                  <a:schemeClr val="tx1"/>
                </a:solidFill>
                <a:latin typeface="Bembo" panose="02020502050201020203" pitchFamily="18" charset="0"/>
              </a:rPr>
              <a:t> où l'on fête le « </a:t>
            </a:r>
            <a:r>
              <a:rPr lang="fr-FR" sz="1400" dirty="0" err="1">
                <a:solidFill>
                  <a:schemeClr val="tx1"/>
                </a:solidFill>
                <a:latin typeface="Bembo" panose="02020502050201020203" pitchFamily="18" charset="0"/>
              </a:rPr>
              <a:t>Groundhog</a:t>
            </a:r>
            <a:r>
              <a:rPr lang="fr-FR" sz="1400" dirty="0">
                <a:solidFill>
                  <a:schemeClr val="tx1"/>
                </a:solidFill>
                <a:latin typeface="Bembo" panose="02020502050201020203" pitchFamily="18" charset="0"/>
              </a:rPr>
              <a:t> Day » ou « Jour de la marmotte ». Dans l'impossibilité de rentrer chez lui à Pittsburgh pour cause d'intempéries, il se voit forcé de passer une nuit de plus dans cette ville perdue. Réveillé très tôt le lendemain, il constate que tout se produit exactement comme la veille et réalise qu'il est condamné à revivre indéfiniment la même journée, celle du 2 février...</a:t>
            </a:r>
          </a:p>
          <a:p>
            <a:pPr algn="just"/>
            <a:r>
              <a:rPr lang="fr-FR" sz="1400" b="1" i="1" dirty="0">
                <a:solidFill>
                  <a:srgbClr val="C00000"/>
                </a:solidFill>
                <a:latin typeface="Bembo" panose="02020502050201020203" pitchFamily="18" charset="0"/>
              </a:rPr>
              <a:t>L’Armée des douze singes</a:t>
            </a:r>
            <a:r>
              <a:rPr lang="fr-FR" sz="1400" b="1" dirty="0">
                <a:solidFill>
                  <a:srgbClr val="C00000"/>
                </a:solidFill>
                <a:latin typeface="Bembo" panose="02020502050201020203" pitchFamily="18" charset="0"/>
              </a:rPr>
              <a:t>, T. </a:t>
            </a:r>
            <a:r>
              <a:rPr lang="fr-FR" sz="1400" b="1" dirty="0" err="1">
                <a:solidFill>
                  <a:srgbClr val="C00000"/>
                </a:solidFill>
                <a:latin typeface="Bembo" panose="02020502050201020203" pitchFamily="18" charset="0"/>
              </a:rPr>
              <a:t>Gilliam</a:t>
            </a:r>
            <a:r>
              <a:rPr lang="fr-FR" sz="1400" b="1" dirty="0">
                <a:solidFill>
                  <a:srgbClr val="C00000"/>
                </a:solidFill>
                <a:latin typeface="Bembo" panose="02020502050201020203" pitchFamily="18" charset="0"/>
              </a:rPr>
              <a:t>, 1996</a:t>
            </a:r>
          </a:p>
          <a:p>
            <a:pPr algn="just"/>
            <a:r>
              <a:rPr lang="fr-FR" sz="1400" dirty="0">
                <a:solidFill>
                  <a:schemeClr val="tx1"/>
                </a:solidFill>
                <a:latin typeface="Bembo" panose="02020502050201020203" pitchFamily="18" charset="0"/>
              </a:rPr>
              <a:t>Nous sommes en l'an 2035. Les quelques milliers d'habitants qui restent sur notre planète sont contraints de vivre sous terre. La surface du globe est devenue inhabitable à la suite d'un virus ayant décimé 99% de la population. Les survivants mettent tous leurs espoirs dans un voyage à travers le temps pour découvrir les causes de la catastrophe et la prévenir. C'est James Cole, hanté depuis des années par une image incompréhensible, qui est désigné pour cette mission…</a:t>
            </a:r>
          </a:p>
        </p:txBody>
      </p:sp>
    </p:spTree>
    <p:extLst>
      <p:ext uri="{BB962C8B-B14F-4D97-AF65-F5344CB8AC3E}">
        <p14:creationId xmlns:p14="http://schemas.microsoft.com/office/powerpoint/2010/main" val="68171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ECF9836-85ED-408A-B047-1B50859E2804}"/>
              </a:ext>
            </a:extLst>
          </p:cNvPr>
          <p:cNvSpPr>
            <a:spLocks noGrp="1"/>
          </p:cNvSpPr>
          <p:nvPr>
            <p:ph idx="1"/>
          </p:nvPr>
        </p:nvSpPr>
        <p:spPr>
          <a:xfrm>
            <a:off x="2034073" y="738231"/>
            <a:ext cx="9470541" cy="5466626"/>
          </a:xfrm>
        </p:spPr>
        <p:txBody>
          <a:bodyPr>
            <a:normAutofit fontScale="85000" lnSpcReduction="10000"/>
          </a:bodyPr>
          <a:lstStyle/>
          <a:p>
            <a:pPr algn="just"/>
            <a:r>
              <a:rPr lang="fr-FR" b="1" dirty="0">
                <a:solidFill>
                  <a:srgbClr val="C00000"/>
                </a:solidFill>
                <a:latin typeface="Bembo" panose="02020502050201020203" pitchFamily="18" charset="0"/>
              </a:rPr>
              <a:t>In the </a:t>
            </a:r>
            <a:r>
              <a:rPr lang="fr-FR" b="1" dirty="0" err="1">
                <a:solidFill>
                  <a:srgbClr val="C00000"/>
                </a:solidFill>
                <a:latin typeface="Bembo" panose="02020502050201020203" pitchFamily="18" charset="0"/>
              </a:rPr>
              <a:t>Mood</a:t>
            </a:r>
            <a:r>
              <a:rPr lang="fr-FR" b="1" dirty="0">
                <a:solidFill>
                  <a:srgbClr val="C00000"/>
                </a:solidFill>
                <a:latin typeface="Bembo" panose="02020502050201020203" pitchFamily="18" charset="0"/>
              </a:rPr>
              <a:t> for love, W. Kar-Wai, 2000</a:t>
            </a:r>
          </a:p>
          <a:p>
            <a:pPr algn="just"/>
            <a:r>
              <a:rPr lang="fr-FR" dirty="0">
                <a:solidFill>
                  <a:schemeClr val="tx1"/>
                </a:solidFill>
                <a:latin typeface="Bembo" panose="02020502050201020203" pitchFamily="18" charset="0"/>
              </a:rPr>
              <a:t>Hong Kong, 1962. M. Chow, rédacteur en chef d'un journal local, et Mme Chan, secrétaire de M. Ho, emménagent avec leur conjoint, le même jour, dans des appartements voisins. La femme de M. Chow est souvent absente et le mari de Mme Chan est fréquemment parti à l'étranger. Très vite, ils vont comprendre que leurs conjoints respectifs entretiennent une relation amoureuse adultère en secret. Et vont eux-mêmes tomber amoureux. </a:t>
            </a:r>
          </a:p>
          <a:p>
            <a:pPr algn="just"/>
            <a:r>
              <a:rPr lang="fr-FR" dirty="0">
                <a:solidFill>
                  <a:schemeClr val="tx1"/>
                </a:solidFill>
                <a:latin typeface="Bembo" panose="02020502050201020203" pitchFamily="18" charset="0"/>
              </a:rPr>
              <a:t>La force essentielle du film de Wong Kar-Wai tient dans la mise en place de deux niveaux d’expression conjointement liés. Le premier met en place une histoire d’amour déchirante. Le second constitue une réflexion sur le temps et la mémoire et plus particulièrement sur l’exploration introspective de la conscience. Cette histoire d’amour impossible est mêlée de souvenirs et de projections de la conscience, sous la forme de couleurs étouffantes, de ralentis ou encore de répétitions.</a:t>
            </a:r>
          </a:p>
          <a:p>
            <a:pPr algn="just"/>
            <a:endParaRPr lang="fr-FR" b="1" dirty="0">
              <a:solidFill>
                <a:srgbClr val="C00000"/>
              </a:solidFill>
              <a:latin typeface="Bembo" panose="02020502050201020203" pitchFamily="18" charset="0"/>
            </a:endParaRPr>
          </a:p>
          <a:p>
            <a:pPr algn="just"/>
            <a:r>
              <a:rPr lang="fr-FR" b="1" dirty="0">
                <a:solidFill>
                  <a:srgbClr val="C00000"/>
                </a:solidFill>
                <a:latin typeface="Bembo" panose="02020502050201020203" pitchFamily="18" charset="0"/>
              </a:rPr>
              <a:t>L’Étrange histoire de B. Button, D. Fincher, 2009</a:t>
            </a:r>
          </a:p>
          <a:p>
            <a:pPr algn="just"/>
            <a:r>
              <a:rPr lang="fr-FR" dirty="0">
                <a:solidFill>
                  <a:schemeClr val="tx1"/>
                </a:solidFill>
                <a:latin typeface="Bembo" panose="02020502050201020203" pitchFamily="18" charset="0"/>
              </a:rPr>
              <a:t>Adaptation de la nouvelle du même nom de F. Scott Fitzgerald, le film met en scène un bébé prénommé Benjamin qui naît avec les traits d’un vieillard et qui, dans une inversion fantastique du cours de la vie, rajeunit au fil des années. Il tombe un jour amoureux de Daisy mais leur histoire n’a pas d’issue car si Benjamin rajeunit, Daisy, elle, vieillit…</a:t>
            </a:r>
          </a:p>
          <a:p>
            <a:pPr marL="0" indent="0" algn="just">
              <a:buNone/>
            </a:pPr>
            <a:endParaRPr lang="fr-FR" dirty="0">
              <a:solidFill>
                <a:schemeClr val="tx1"/>
              </a:solidFill>
              <a:latin typeface="Bembo" panose="02020502050201020203" pitchFamily="18" charset="0"/>
            </a:endParaRPr>
          </a:p>
          <a:p>
            <a:pPr algn="just"/>
            <a:r>
              <a:rPr lang="fr-FR" b="1" dirty="0">
                <a:solidFill>
                  <a:srgbClr val="C00000"/>
                </a:solidFill>
                <a:latin typeface="Bembo" panose="02020502050201020203" pitchFamily="18" charset="0"/>
              </a:rPr>
              <a:t>Time out, A. Nicol, 2011</a:t>
            </a:r>
          </a:p>
          <a:p>
            <a:pPr algn="just"/>
            <a:r>
              <a:rPr lang="fr-FR" dirty="0">
                <a:solidFill>
                  <a:schemeClr val="tx1"/>
                </a:solidFill>
                <a:latin typeface="Bembo" panose="02020502050201020203" pitchFamily="18" charset="0"/>
              </a:rPr>
              <a:t>Dans un futur proche, le gène de la vieillesse a été supprimé et le temps est devenu une valeur marchande : les riches vivent donc éternellement, pendant que les autres doivent négocier leur immortalité.</a:t>
            </a:r>
          </a:p>
        </p:txBody>
      </p:sp>
    </p:spTree>
    <p:extLst>
      <p:ext uri="{BB962C8B-B14F-4D97-AF65-F5344CB8AC3E}">
        <p14:creationId xmlns:p14="http://schemas.microsoft.com/office/powerpoint/2010/main" val="347534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Espace réservé pour une image  5" descr="Une image contenant bâtiment, extérieur, marchant, trottoir&#10;&#10;Description générée automatiquement">
            <a:extLst>
              <a:ext uri="{FF2B5EF4-FFF2-40B4-BE49-F238E27FC236}">
                <a16:creationId xmlns:a16="http://schemas.microsoft.com/office/drawing/2014/main" id="{5ED0AB5D-27EC-4B32-AF0D-1C804CCD498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635" r="-2" b="-2"/>
          <a:stretch/>
        </p:blipFill>
        <p:spPr>
          <a:xfrm>
            <a:off x="1" y="10"/>
            <a:ext cx="7574440" cy="6857990"/>
          </a:xfrm>
          <a:prstGeom prst="rect">
            <a:avLst/>
          </a:prstGeom>
        </p:spPr>
      </p:pic>
      <p:sp>
        <p:nvSpPr>
          <p:cNvPr id="45"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F09DD47B-A926-4805-85C7-96856D315774}"/>
              </a:ext>
            </a:extLst>
          </p:cNvPr>
          <p:cNvSpPr>
            <a:spLocks noGrp="1"/>
          </p:cNvSpPr>
          <p:nvPr>
            <p:ph type="title"/>
          </p:nvPr>
        </p:nvSpPr>
        <p:spPr>
          <a:xfrm>
            <a:off x="541867" y="659026"/>
            <a:ext cx="7145866" cy="907307"/>
          </a:xfrm>
        </p:spPr>
        <p:txBody>
          <a:bodyPr vert="horz" lIns="91440" tIns="45720" rIns="91440" bIns="45720" rtlCol="0" anchor="ctr">
            <a:normAutofit/>
          </a:bodyPr>
          <a:lstStyle/>
          <a:p>
            <a:r>
              <a:rPr lang="en-US" sz="3200" dirty="0">
                <a:solidFill>
                  <a:srgbClr val="FEFFFF"/>
                </a:solidFill>
                <a:latin typeface="Bembo" panose="02020502050201020203" pitchFamily="18" charset="0"/>
              </a:rPr>
              <a:t>E. Hopper, </a:t>
            </a:r>
            <a:r>
              <a:rPr lang="en-US" sz="3200" i="1" dirty="0">
                <a:solidFill>
                  <a:srgbClr val="FEFFFF"/>
                </a:solidFill>
                <a:latin typeface="Bembo" panose="02020502050201020203" pitchFamily="18" charset="0"/>
              </a:rPr>
              <a:t>Sunday</a:t>
            </a:r>
            <a:r>
              <a:rPr lang="en-US" sz="3200" dirty="0">
                <a:solidFill>
                  <a:srgbClr val="FEFFFF"/>
                </a:solidFill>
                <a:latin typeface="Bembo" panose="02020502050201020203" pitchFamily="18" charset="0"/>
              </a:rPr>
              <a:t>, 1926.</a:t>
            </a:r>
          </a:p>
        </p:txBody>
      </p:sp>
      <p:sp>
        <p:nvSpPr>
          <p:cNvPr id="4" name="Espace réservé du texte 3">
            <a:extLst>
              <a:ext uri="{FF2B5EF4-FFF2-40B4-BE49-F238E27FC236}">
                <a16:creationId xmlns:a16="http://schemas.microsoft.com/office/drawing/2014/main" id="{CF6CA57F-D8A9-4124-AD8B-7788504CE0E7}"/>
              </a:ext>
            </a:extLst>
          </p:cNvPr>
          <p:cNvSpPr>
            <a:spLocks noGrp="1"/>
          </p:cNvSpPr>
          <p:nvPr>
            <p:ph type="body" sz="half" idx="2"/>
          </p:nvPr>
        </p:nvSpPr>
        <p:spPr>
          <a:xfrm>
            <a:off x="8381449" y="1853967"/>
            <a:ext cx="3229526" cy="4390769"/>
          </a:xfrm>
        </p:spPr>
        <p:txBody>
          <a:bodyPr vert="horz" lIns="91440" tIns="45720" rIns="91440" bIns="45720" rtlCol="0">
            <a:normAutofit fontScale="92500" lnSpcReduction="10000"/>
          </a:bodyPr>
          <a:lstStyle/>
          <a:p>
            <a:pPr algn="just">
              <a:buFont typeface="Wingdings 3" charset="2"/>
              <a:buChar char=""/>
            </a:pPr>
            <a:r>
              <a:rPr lang="fr-FR" sz="1800" dirty="0">
                <a:solidFill>
                  <a:schemeClr val="tx1"/>
                </a:solidFill>
                <a:latin typeface="Bembo" panose="02020502050201020203" pitchFamily="18" charset="0"/>
              </a:rPr>
              <a:t> L’ennui, le désœuvrement, l’inactivité, l’inaction, l’oisiveté, la vacuité, l’accablement, la lassitude, la langueur, l’apathie, l’abattement…</a:t>
            </a:r>
          </a:p>
          <a:p>
            <a:pPr algn="just">
              <a:buFont typeface="Wingdings 3" charset="2"/>
              <a:buChar char=""/>
            </a:pPr>
            <a:r>
              <a:rPr lang="fr-FR" sz="1800" dirty="0">
                <a:solidFill>
                  <a:schemeClr val="tx1"/>
                </a:solidFill>
                <a:latin typeface="Bembo" panose="02020502050201020203" pitchFamily="18" charset="0"/>
              </a:rPr>
              <a:t> La langue française est riche pour désigner ce sentiment de vide qui nous accable lorsque nous n’avons plus rien à faire. </a:t>
            </a:r>
          </a:p>
          <a:p>
            <a:pPr algn="just">
              <a:buFont typeface="Wingdings 3" charset="2"/>
              <a:buChar char=""/>
            </a:pPr>
            <a:r>
              <a:rPr lang="fr-FR" sz="1800" dirty="0">
                <a:solidFill>
                  <a:schemeClr val="tx1"/>
                </a:solidFill>
                <a:latin typeface="Bembo" panose="02020502050201020203" pitchFamily="18" charset="0"/>
              </a:rPr>
              <a:t>Il a d’ailleurs été expérimenté et partagé depuis des siècles par nombres d’écrivains et d’artistes qui ont cherché à rendre compte de cette réalité intérieure face au temps qui passe. </a:t>
            </a:r>
          </a:p>
          <a:p>
            <a:pPr algn="just">
              <a:buFont typeface="Wingdings 3" charset="2"/>
              <a:buChar char=""/>
            </a:pPr>
            <a:r>
              <a:rPr lang="fr-FR" sz="1800" dirty="0">
                <a:solidFill>
                  <a:schemeClr val="tx1"/>
                </a:solidFill>
                <a:latin typeface="Bembo" panose="02020502050201020203" pitchFamily="18" charset="0"/>
              </a:rPr>
              <a:t>En voici un petit florilège…</a:t>
            </a:r>
          </a:p>
        </p:txBody>
      </p:sp>
    </p:spTree>
    <p:extLst>
      <p:ext uri="{BB962C8B-B14F-4D97-AF65-F5344CB8AC3E}">
        <p14:creationId xmlns:p14="http://schemas.microsoft.com/office/powerpoint/2010/main" val="3159516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39" name="Rectangle 38">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95735"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6F1E992-B14A-4FD5-8E41-E19C83492C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bg2"/>
          </a:solidFill>
        </p:grpSpPr>
        <p:sp>
          <p:nvSpPr>
            <p:cNvPr id="42" name="Freeform 27">
              <a:extLst>
                <a:ext uri="{FF2B5EF4-FFF2-40B4-BE49-F238E27FC236}">
                  <a16:creationId xmlns:a16="http://schemas.microsoft.com/office/drawing/2014/main" id="{69C544B6-3EB8-40C0-BBA0-D6825A339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43" name="Freeform 28">
              <a:extLst>
                <a:ext uri="{FF2B5EF4-FFF2-40B4-BE49-F238E27FC236}">
                  <a16:creationId xmlns:a16="http://schemas.microsoft.com/office/drawing/2014/main" id="{008ED5F3-C2B0-4C4B-864A-381723C87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44" name="Freeform 29">
              <a:extLst>
                <a:ext uri="{FF2B5EF4-FFF2-40B4-BE49-F238E27FC236}">
                  <a16:creationId xmlns:a16="http://schemas.microsoft.com/office/drawing/2014/main" id="{23CC4B0B-BFBC-4B5D-87E1-9E641526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45" name="Freeform 30">
              <a:extLst>
                <a:ext uri="{FF2B5EF4-FFF2-40B4-BE49-F238E27FC236}">
                  <a16:creationId xmlns:a16="http://schemas.microsoft.com/office/drawing/2014/main" id="{C346C5BB-C560-432B-B712-CC4188B6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46" name="Freeform 31">
              <a:extLst>
                <a:ext uri="{FF2B5EF4-FFF2-40B4-BE49-F238E27FC236}">
                  <a16:creationId xmlns:a16="http://schemas.microsoft.com/office/drawing/2014/main" id="{A5D527C1-B6DA-42CF-8499-7561AF3C1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7" name="Freeform 32">
              <a:extLst>
                <a:ext uri="{FF2B5EF4-FFF2-40B4-BE49-F238E27FC236}">
                  <a16:creationId xmlns:a16="http://schemas.microsoft.com/office/drawing/2014/main" id="{79811171-A408-48D1-B498-29EEB218D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8" name="Freeform 33">
              <a:extLst>
                <a:ext uri="{FF2B5EF4-FFF2-40B4-BE49-F238E27FC236}">
                  <a16:creationId xmlns:a16="http://schemas.microsoft.com/office/drawing/2014/main" id="{CAB35AA3-C384-40C1-972D-E9CF2ECEB0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9" name="Freeform 34">
              <a:extLst>
                <a:ext uri="{FF2B5EF4-FFF2-40B4-BE49-F238E27FC236}">
                  <a16:creationId xmlns:a16="http://schemas.microsoft.com/office/drawing/2014/main" id="{F1FB2FB4-BDB4-49C0-B229-C44C3A652A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50" name="Freeform 35">
              <a:extLst>
                <a:ext uri="{FF2B5EF4-FFF2-40B4-BE49-F238E27FC236}">
                  <a16:creationId xmlns:a16="http://schemas.microsoft.com/office/drawing/2014/main" id="{911B13BF-C299-4EDA-AC49-B43C6E01B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51" name="Freeform 36">
              <a:extLst>
                <a:ext uri="{FF2B5EF4-FFF2-40B4-BE49-F238E27FC236}">
                  <a16:creationId xmlns:a16="http://schemas.microsoft.com/office/drawing/2014/main" id="{46744126-7C1B-4B5B-BBB2-8F25CE557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52" name="Freeform 37">
              <a:extLst>
                <a:ext uri="{FF2B5EF4-FFF2-40B4-BE49-F238E27FC236}">
                  <a16:creationId xmlns:a16="http://schemas.microsoft.com/office/drawing/2014/main" id="{5DCDFB75-55EC-4221-A026-2DF2C8ACB4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53" name="Freeform 38">
              <a:extLst>
                <a:ext uri="{FF2B5EF4-FFF2-40B4-BE49-F238E27FC236}">
                  <a16:creationId xmlns:a16="http://schemas.microsoft.com/office/drawing/2014/main" id="{F9DB045F-5C45-45BF-AFCB-2EA8DE14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55" name="Freeform 11">
            <a:extLst>
              <a:ext uri="{FF2B5EF4-FFF2-40B4-BE49-F238E27FC236}">
                <a16:creationId xmlns:a16="http://schemas.microsoft.com/office/drawing/2014/main" id="{1E86F813-D67B-409D-AA77-FA8878C2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7" name="Rectangle 56">
            <a:extLst>
              <a:ext uri="{FF2B5EF4-FFF2-40B4-BE49-F238E27FC236}">
                <a16:creationId xmlns:a16="http://schemas.microsoft.com/office/drawing/2014/main" id="{1F0BB6E0-44F4-4938-8070-5992040BD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899199-D0B4-46F4-982A-9375BCF7B0D7}"/>
              </a:ext>
            </a:extLst>
          </p:cNvPr>
          <p:cNvSpPr>
            <a:spLocks noGrp="1"/>
          </p:cNvSpPr>
          <p:nvPr>
            <p:ph type="title"/>
          </p:nvPr>
        </p:nvSpPr>
        <p:spPr>
          <a:xfrm>
            <a:off x="5102989" y="798376"/>
            <a:ext cx="5768697" cy="5249332"/>
          </a:xfrm>
        </p:spPr>
        <p:txBody>
          <a:bodyPr vert="horz" lIns="91440" tIns="45720" rIns="91440" bIns="45720" rtlCol="0" anchor="ctr">
            <a:normAutofit/>
          </a:bodyPr>
          <a:lstStyle/>
          <a:p>
            <a:pPr defTabSz="457200"/>
            <a:r>
              <a:rPr lang="en-US" sz="8000" dirty="0">
                <a:solidFill>
                  <a:schemeClr val="tx1"/>
                </a:solidFill>
                <a:latin typeface="Bembo" panose="02020502050201020203" pitchFamily="18" charset="0"/>
              </a:rPr>
              <a:t>Fin.</a:t>
            </a:r>
          </a:p>
        </p:txBody>
      </p:sp>
    </p:spTree>
    <p:extLst>
      <p:ext uri="{BB962C8B-B14F-4D97-AF65-F5344CB8AC3E}">
        <p14:creationId xmlns:p14="http://schemas.microsoft.com/office/powerpoint/2010/main" val="303954539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7A0EFD-592B-4810-925B-E1E43D90A876}"/>
              </a:ext>
            </a:extLst>
          </p:cNvPr>
          <p:cNvSpPr>
            <a:spLocks noGrp="1"/>
          </p:cNvSpPr>
          <p:nvPr>
            <p:ph type="title"/>
          </p:nvPr>
        </p:nvSpPr>
        <p:spPr>
          <a:xfrm>
            <a:off x="1098034" y="1914328"/>
            <a:ext cx="2652871" cy="2368423"/>
          </a:xfrm>
        </p:spPr>
        <p:txBody>
          <a:bodyPr>
            <a:normAutofit/>
          </a:bodyPr>
          <a:lstStyle/>
          <a:p>
            <a:pPr>
              <a:lnSpc>
                <a:spcPct val="90000"/>
              </a:lnSpc>
            </a:pPr>
            <a:r>
              <a:rPr lang="fr-FR" sz="1800" b="1" dirty="0">
                <a:solidFill>
                  <a:schemeClr val="bg1"/>
                </a:solidFill>
                <a:latin typeface="Bembo" panose="02020502050201020203" pitchFamily="18" charset="0"/>
              </a:rPr>
              <a:t>François Villon reprend à la Renaissance le motif traditionnel du « </a:t>
            </a:r>
            <a:r>
              <a:rPr lang="fr-FR" sz="1800" b="1" i="1" dirty="0" err="1">
                <a:solidFill>
                  <a:schemeClr val="bg1"/>
                </a:solidFill>
                <a:latin typeface="Bembo" panose="02020502050201020203" pitchFamily="18" charset="0"/>
              </a:rPr>
              <a:t>tempus</a:t>
            </a:r>
            <a:r>
              <a:rPr lang="fr-FR" sz="1800" b="1" i="1" dirty="0">
                <a:solidFill>
                  <a:schemeClr val="bg1"/>
                </a:solidFill>
                <a:latin typeface="Bembo" panose="02020502050201020203" pitchFamily="18" charset="0"/>
              </a:rPr>
              <a:t> </a:t>
            </a:r>
            <a:r>
              <a:rPr lang="fr-FR" sz="1800" b="1" i="1" dirty="0" err="1">
                <a:solidFill>
                  <a:schemeClr val="bg1"/>
                </a:solidFill>
                <a:latin typeface="Bembo" panose="02020502050201020203" pitchFamily="18" charset="0"/>
              </a:rPr>
              <a:t>fugit</a:t>
            </a:r>
            <a:r>
              <a:rPr lang="fr-FR" sz="1800" b="1" i="1" dirty="0">
                <a:solidFill>
                  <a:schemeClr val="bg1"/>
                </a:solidFill>
                <a:latin typeface="Bembo" panose="02020502050201020203" pitchFamily="18" charset="0"/>
              </a:rPr>
              <a:t> »</a:t>
            </a:r>
            <a:r>
              <a:rPr lang="fr-FR" sz="1800" b="1" dirty="0">
                <a:solidFill>
                  <a:schemeClr val="bg1"/>
                </a:solidFill>
                <a:latin typeface="Bembo" panose="02020502050201020203" pitchFamily="18" charset="0"/>
              </a:rPr>
              <a:t> sur un ton léger, qui n’en rappelle pas moins la leçon : il faut savourer la vie tant qu’il est encore temps…</a:t>
            </a:r>
            <a:br>
              <a:rPr lang="fr-FR" sz="1800" b="1" dirty="0">
                <a:solidFill>
                  <a:schemeClr val="bg1"/>
                </a:solidFill>
                <a:latin typeface="Bembo" panose="02020502050201020203" pitchFamily="18" charset="0"/>
              </a:rPr>
            </a:br>
            <a:endParaRPr lang="fr-FR" sz="1800" b="1" dirty="0">
              <a:solidFill>
                <a:schemeClr val="bg1"/>
              </a:solidFill>
              <a:latin typeface="Bembo" panose="02020502050201020203" pitchFamily="18" charset="0"/>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C10507E-8148-4145-A5B5-02CD8E301DAF}"/>
              </a:ext>
            </a:extLst>
          </p:cNvPr>
          <p:cNvSpPr>
            <a:spLocks noGrp="1"/>
          </p:cNvSpPr>
          <p:nvPr>
            <p:ph idx="1"/>
          </p:nvPr>
        </p:nvSpPr>
        <p:spPr>
          <a:xfrm>
            <a:off x="4706578" y="354563"/>
            <a:ext cx="7049993" cy="6102221"/>
          </a:xfrm>
        </p:spPr>
        <p:txBody>
          <a:bodyPr anchor="ctr">
            <a:normAutofit/>
          </a:bodyPr>
          <a:lstStyle/>
          <a:p>
            <a:pPr marL="0" indent="0" algn="ctr">
              <a:lnSpc>
                <a:spcPct val="90000"/>
              </a:lnSpc>
              <a:buNone/>
            </a:pPr>
            <a:r>
              <a:rPr lang="fr-FR" sz="1600" b="1" dirty="0">
                <a:latin typeface="Bembo" panose="02020502050201020203" pitchFamily="18" charset="0"/>
              </a:rPr>
              <a:t>« Ballade des dames du temps jadis »</a:t>
            </a:r>
            <a:endParaRPr lang="fr-FR" sz="1600" dirty="0">
              <a:latin typeface="Bembo" panose="02020502050201020203" pitchFamily="18" charset="0"/>
            </a:endParaRPr>
          </a:p>
          <a:p>
            <a:pPr marL="0" indent="0" algn="ctr">
              <a:lnSpc>
                <a:spcPct val="90000"/>
              </a:lnSpc>
              <a:buNone/>
            </a:pPr>
            <a:r>
              <a:rPr lang="fr-FR" sz="1100" dirty="0">
                <a:latin typeface="Bembo" panose="02020502050201020203" pitchFamily="18" charset="0"/>
              </a:rPr>
              <a:t>Dites-moi où, n’</a:t>
            </a:r>
            <a:r>
              <a:rPr lang="fr-FR" sz="1100" baseline="30000" dirty="0">
                <a:latin typeface="Bembo" panose="02020502050201020203" pitchFamily="18" charset="0"/>
              </a:rPr>
              <a:t>1</a:t>
            </a:r>
            <a:r>
              <a:rPr lang="fr-FR" sz="1100" dirty="0">
                <a:latin typeface="Bembo" panose="02020502050201020203" pitchFamily="18" charset="0"/>
              </a:rPr>
              <a:t>en quel pays,</a:t>
            </a:r>
            <a:br>
              <a:rPr lang="fr-FR" sz="1100" dirty="0">
                <a:latin typeface="Bembo" panose="02020502050201020203" pitchFamily="18" charset="0"/>
              </a:rPr>
            </a:br>
            <a:r>
              <a:rPr lang="fr-FR" sz="1100" dirty="0">
                <a:latin typeface="Bembo" panose="02020502050201020203" pitchFamily="18" charset="0"/>
              </a:rPr>
              <a:t>Est Flora, la belle Romaine ;</a:t>
            </a:r>
            <a:br>
              <a:rPr lang="fr-FR" sz="1100" dirty="0">
                <a:latin typeface="Bembo" panose="02020502050201020203" pitchFamily="18" charset="0"/>
              </a:rPr>
            </a:br>
            <a:r>
              <a:rPr lang="fr-FR" sz="1100" dirty="0" err="1">
                <a:latin typeface="Bembo" panose="02020502050201020203" pitchFamily="18" charset="0"/>
              </a:rPr>
              <a:t>Archipiades</a:t>
            </a:r>
            <a:r>
              <a:rPr lang="fr-FR" sz="1100" dirty="0">
                <a:latin typeface="Bembo" panose="02020502050201020203" pitchFamily="18" charset="0"/>
              </a:rPr>
              <a:t>, ne Thaïs</a:t>
            </a:r>
            <a:r>
              <a:rPr lang="fr-FR" sz="1100" baseline="30000" dirty="0">
                <a:latin typeface="Bembo" panose="02020502050201020203" pitchFamily="18" charset="0"/>
              </a:rPr>
              <a:t>2</a:t>
            </a:r>
            <a:r>
              <a:rPr lang="fr-FR" sz="1100" dirty="0">
                <a:latin typeface="Bembo" panose="02020502050201020203" pitchFamily="18" charset="0"/>
              </a:rPr>
              <a:t>,</a:t>
            </a:r>
            <a:br>
              <a:rPr lang="fr-FR" sz="1100" dirty="0">
                <a:latin typeface="Bembo" panose="02020502050201020203" pitchFamily="18" charset="0"/>
              </a:rPr>
            </a:br>
            <a:r>
              <a:rPr lang="fr-FR" sz="1100" dirty="0">
                <a:latin typeface="Bembo" panose="02020502050201020203" pitchFamily="18" charset="0"/>
              </a:rPr>
              <a:t>Qui fut sa cousine germaine ;</a:t>
            </a:r>
            <a:br>
              <a:rPr lang="fr-FR" sz="1100" dirty="0">
                <a:latin typeface="Bembo" panose="02020502050201020203" pitchFamily="18" charset="0"/>
              </a:rPr>
            </a:br>
            <a:r>
              <a:rPr lang="fr-FR" sz="1100" dirty="0">
                <a:latin typeface="Bembo" panose="02020502050201020203" pitchFamily="18" charset="0"/>
              </a:rPr>
              <a:t>Écho</a:t>
            </a:r>
            <a:r>
              <a:rPr lang="fr-FR" sz="1100" baseline="30000" dirty="0">
                <a:latin typeface="Bembo" panose="02020502050201020203" pitchFamily="18" charset="0"/>
              </a:rPr>
              <a:t>3</a:t>
            </a:r>
            <a:r>
              <a:rPr lang="fr-FR" sz="1100" dirty="0">
                <a:latin typeface="Bembo" panose="02020502050201020203" pitchFamily="18" charset="0"/>
              </a:rPr>
              <a:t>, parlant quand bruit on mène</a:t>
            </a:r>
            <a:br>
              <a:rPr lang="fr-FR" sz="1100" dirty="0">
                <a:latin typeface="Bembo" panose="02020502050201020203" pitchFamily="18" charset="0"/>
              </a:rPr>
            </a:br>
            <a:r>
              <a:rPr lang="fr-FR" sz="1100" dirty="0">
                <a:latin typeface="Bembo" panose="02020502050201020203" pitchFamily="18" charset="0"/>
              </a:rPr>
              <a:t>Dessus rivière ou sur étang,</a:t>
            </a:r>
            <a:br>
              <a:rPr lang="fr-FR" sz="1100" dirty="0">
                <a:latin typeface="Bembo" panose="02020502050201020203" pitchFamily="18" charset="0"/>
              </a:rPr>
            </a:br>
            <a:r>
              <a:rPr lang="fr-FR" sz="1100" dirty="0">
                <a:latin typeface="Bembo" panose="02020502050201020203" pitchFamily="18" charset="0"/>
              </a:rPr>
              <a:t>Qui beauté eut trop plus qu’humaine ?</a:t>
            </a:r>
            <a:br>
              <a:rPr lang="fr-FR" sz="1100" dirty="0">
                <a:latin typeface="Bembo" panose="02020502050201020203" pitchFamily="18" charset="0"/>
              </a:rPr>
            </a:br>
            <a:r>
              <a:rPr lang="fr-FR" sz="1100" dirty="0">
                <a:latin typeface="Bembo" panose="02020502050201020203" pitchFamily="18" charset="0"/>
              </a:rPr>
              <a:t>Mais où sont les neiges d’antan</a:t>
            </a:r>
            <a:r>
              <a:rPr lang="fr-FR" sz="1100" baseline="30000" dirty="0">
                <a:latin typeface="Bembo" panose="02020502050201020203" pitchFamily="18" charset="0"/>
              </a:rPr>
              <a:t>4</a:t>
            </a:r>
            <a:r>
              <a:rPr lang="fr-FR" sz="1100" dirty="0">
                <a:latin typeface="Bembo" panose="02020502050201020203" pitchFamily="18" charset="0"/>
              </a:rPr>
              <a:t> ?</a:t>
            </a:r>
          </a:p>
          <a:p>
            <a:pPr marL="0" indent="0" algn="ctr">
              <a:lnSpc>
                <a:spcPct val="90000"/>
              </a:lnSpc>
              <a:buNone/>
            </a:pPr>
            <a:r>
              <a:rPr lang="fr-FR" sz="1100" dirty="0">
                <a:latin typeface="Bembo" panose="02020502050201020203" pitchFamily="18" charset="0"/>
              </a:rPr>
              <a:t>Où est la très sage Héloïse</a:t>
            </a:r>
            <a:r>
              <a:rPr lang="fr-FR" sz="1100" baseline="30000" dirty="0">
                <a:latin typeface="Bembo" panose="02020502050201020203" pitchFamily="18" charset="0"/>
              </a:rPr>
              <a:t>5</a:t>
            </a:r>
            <a:r>
              <a:rPr lang="fr-FR" sz="1100" dirty="0">
                <a:latin typeface="Bembo" panose="02020502050201020203" pitchFamily="18" charset="0"/>
              </a:rPr>
              <a:t>,</a:t>
            </a:r>
            <a:br>
              <a:rPr lang="fr-FR" sz="1100" dirty="0">
                <a:latin typeface="Bembo" panose="02020502050201020203" pitchFamily="18" charset="0"/>
              </a:rPr>
            </a:br>
            <a:r>
              <a:rPr lang="fr-FR" sz="1100" dirty="0">
                <a:latin typeface="Bembo" panose="02020502050201020203" pitchFamily="18" charset="0"/>
              </a:rPr>
              <a:t>Pour qui fut châtré et puis moine</a:t>
            </a:r>
            <a:br>
              <a:rPr lang="fr-FR" sz="1100" dirty="0">
                <a:latin typeface="Bembo" panose="02020502050201020203" pitchFamily="18" charset="0"/>
              </a:rPr>
            </a:br>
            <a:r>
              <a:rPr lang="fr-FR" sz="1100" dirty="0">
                <a:latin typeface="Bembo" panose="02020502050201020203" pitchFamily="18" charset="0"/>
              </a:rPr>
              <a:t>Pierre Abélard à Saint-Denis ?</a:t>
            </a:r>
            <a:br>
              <a:rPr lang="fr-FR" sz="1100" dirty="0">
                <a:latin typeface="Bembo" panose="02020502050201020203" pitchFamily="18" charset="0"/>
              </a:rPr>
            </a:br>
            <a:r>
              <a:rPr lang="fr-FR" sz="1100" dirty="0">
                <a:latin typeface="Bembo" panose="02020502050201020203" pitchFamily="18" charset="0"/>
              </a:rPr>
              <a:t>Pour son amour eut cet essoine</a:t>
            </a:r>
            <a:r>
              <a:rPr lang="fr-FR" sz="1100" baseline="30000" dirty="0">
                <a:latin typeface="Bembo" panose="02020502050201020203" pitchFamily="18" charset="0"/>
              </a:rPr>
              <a:t>6</a:t>
            </a:r>
            <a:r>
              <a:rPr lang="fr-FR" sz="1100" dirty="0">
                <a:latin typeface="Bembo" panose="02020502050201020203" pitchFamily="18" charset="0"/>
              </a:rPr>
              <a:t>.</a:t>
            </a:r>
            <a:br>
              <a:rPr lang="fr-FR" sz="1100" dirty="0">
                <a:latin typeface="Bembo" panose="02020502050201020203" pitchFamily="18" charset="0"/>
              </a:rPr>
            </a:br>
            <a:r>
              <a:rPr lang="fr-FR" sz="1100" dirty="0">
                <a:latin typeface="Bembo" panose="02020502050201020203" pitchFamily="18" charset="0"/>
              </a:rPr>
              <a:t>Semblablement, où est la royne</a:t>
            </a:r>
            <a:r>
              <a:rPr lang="fr-FR" sz="1100" baseline="30000" dirty="0">
                <a:latin typeface="Bembo" panose="02020502050201020203" pitchFamily="18" charset="0"/>
              </a:rPr>
              <a:t>7</a:t>
            </a:r>
            <a:br>
              <a:rPr lang="fr-FR" sz="1100" dirty="0">
                <a:latin typeface="Bembo" panose="02020502050201020203" pitchFamily="18" charset="0"/>
              </a:rPr>
            </a:br>
            <a:r>
              <a:rPr lang="fr-FR" sz="1100" dirty="0">
                <a:latin typeface="Bembo" panose="02020502050201020203" pitchFamily="18" charset="0"/>
              </a:rPr>
              <a:t>Qui commanda que Buridan</a:t>
            </a:r>
            <a:r>
              <a:rPr lang="fr-FR" sz="1100" baseline="30000" dirty="0">
                <a:latin typeface="Bembo" panose="02020502050201020203" pitchFamily="18" charset="0"/>
              </a:rPr>
              <a:t>8</a:t>
            </a:r>
            <a:br>
              <a:rPr lang="fr-FR" sz="1100" dirty="0">
                <a:latin typeface="Bembo" panose="02020502050201020203" pitchFamily="18" charset="0"/>
              </a:rPr>
            </a:br>
            <a:r>
              <a:rPr lang="fr-FR" sz="1100" dirty="0">
                <a:latin typeface="Bembo" panose="02020502050201020203" pitchFamily="18" charset="0"/>
              </a:rPr>
              <a:t>Fut jeté en un sac en Seine ?</a:t>
            </a:r>
            <a:br>
              <a:rPr lang="fr-FR" sz="1100" dirty="0">
                <a:latin typeface="Bembo" panose="02020502050201020203" pitchFamily="18" charset="0"/>
              </a:rPr>
            </a:br>
            <a:r>
              <a:rPr lang="fr-FR" sz="1100" dirty="0">
                <a:latin typeface="Bembo" panose="02020502050201020203" pitchFamily="18" charset="0"/>
              </a:rPr>
              <a:t>Mais où sont les neiges d’antan ?</a:t>
            </a:r>
          </a:p>
          <a:p>
            <a:pPr marL="0" indent="0" algn="ctr">
              <a:lnSpc>
                <a:spcPct val="90000"/>
              </a:lnSpc>
              <a:buNone/>
            </a:pPr>
            <a:r>
              <a:rPr lang="fr-FR" sz="1100" dirty="0">
                <a:latin typeface="Bembo" panose="02020502050201020203" pitchFamily="18" charset="0"/>
              </a:rPr>
              <a:t>La reine Blanche</a:t>
            </a:r>
            <a:r>
              <a:rPr lang="fr-FR" sz="1100" baseline="30000" dirty="0">
                <a:latin typeface="Bembo" panose="02020502050201020203" pitchFamily="18" charset="0"/>
              </a:rPr>
              <a:t>9</a:t>
            </a:r>
            <a:r>
              <a:rPr lang="fr-FR" sz="1100" dirty="0">
                <a:latin typeface="Bembo" panose="02020502050201020203" pitchFamily="18" charset="0"/>
              </a:rPr>
              <a:t> comme un lys,</a:t>
            </a:r>
            <a:br>
              <a:rPr lang="fr-FR" sz="1100" dirty="0">
                <a:latin typeface="Bembo" panose="02020502050201020203" pitchFamily="18" charset="0"/>
              </a:rPr>
            </a:br>
            <a:r>
              <a:rPr lang="fr-FR" sz="1100" dirty="0">
                <a:latin typeface="Bembo" panose="02020502050201020203" pitchFamily="18" charset="0"/>
              </a:rPr>
              <a:t>Qui chantait à voix de seraine</a:t>
            </a:r>
            <a:r>
              <a:rPr lang="fr-FR" sz="1100" baseline="30000" dirty="0">
                <a:latin typeface="Bembo" panose="02020502050201020203" pitchFamily="18" charset="0"/>
              </a:rPr>
              <a:t>10</a:t>
            </a:r>
            <a:r>
              <a:rPr lang="fr-FR" sz="1100" dirty="0">
                <a:latin typeface="Bembo" panose="02020502050201020203" pitchFamily="18" charset="0"/>
              </a:rPr>
              <a:t> ;</a:t>
            </a:r>
            <a:br>
              <a:rPr lang="fr-FR" sz="1100" dirty="0">
                <a:latin typeface="Bembo" panose="02020502050201020203" pitchFamily="18" charset="0"/>
              </a:rPr>
            </a:br>
            <a:r>
              <a:rPr lang="fr-FR" sz="1100" dirty="0">
                <a:latin typeface="Bembo" panose="02020502050201020203" pitchFamily="18" charset="0"/>
              </a:rPr>
              <a:t>Berthe au grand pied</a:t>
            </a:r>
            <a:r>
              <a:rPr lang="fr-FR" sz="1100" baseline="30000" dirty="0">
                <a:latin typeface="Bembo" panose="02020502050201020203" pitchFamily="18" charset="0"/>
              </a:rPr>
              <a:t>11</a:t>
            </a:r>
            <a:r>
              <a:rPr lang="fr-FR" sz="1100" dirty="0">
                <a:latin typeface="Bembo" panose="02020502050201020203" pitchFamily="18" charset="0"/>
              </a:rPr>
              <a:t>, </a:t>
            </a:r>
            <a:r>
              <a:rPr lang="fr-FR" sz="1100" dirty="0" err="1">
                <a:latin typeface="Bembo" panose="02020502050201020203" pitchFamily="18" charset="0"/>
              </a:rPr>
              <a:t>Bietris</a:t>
            </a:r>
            <a:r>
              <a:rPr lang="fr-FR" sz="1100" dirty="0">
                <a:latin typeface="Bembo" panose="02020502050201020203" pitchFamily="18" charset="0"/>
              </a:rPr>
              <a:t>, Alis</a:t>
            </a:r>
            <a:r>
              <a:rPr lang="fr-FR" sz="1100" baseline="30000" dirty="0">
                <a:latin typeface="Bembo" panose="02020502050201020203" pitchFamily="18" charset="0"/>
              </a:rPr>
              <a:t>12</a:t>
            </a:r>
            <a:r>
              <a:rPr lang="fr-FR" sz="1100" dirty="0">
                <a:latin typeface="Bembo" panose="02020502050201020203" pitchFamily="18" charset="0"/>
              </a:rPr>
              <a:t> ;</a:t>
            </a:r>
            <a:br>
              <a:rPr lang="fr-FR" sz="1100" dirty="0">
                <a:latin typeface="Bembo" panose="02020502050201020203" pitchFamily="18" charset="0"/>
              </a:rPr>
            </a:br>
            <a:r>
              <a:rPr lang="fr-FR" sz="1100" dirty="0">
                <a:latin typeface="Bembo" panose="02020502050201020203" pitchFamily="18" charset="0"/>
              </a:rPr>
              <a:t>Haremburgis</a:t>
            </a:r>
            <a:r>
              <a:rPr lang="fr-FR" sz="1100" baseline="30000" dirty="0">
                <a:latin typeface="Bembo" panose="02020502050201020203" pitchFamily="18" charset="0"/>
              </a:rPr>
              <a:t>13</a:t>
            </a:r>
            <a:r>
              <a:rPr lang="fr-FR" sz="1100" dirty="0">
                <a:latin typeface="Bembo" panose="02020502050201020203" pitchFamily="18" charset="0"/>
              </a:rPr>
              <a:t>, qui tint le Maine,</a:t>
            </a:r>
            <a:br>
              <a:rPr lang="fr-FR" sz="1100" dirty="0">
                <a:latin typeface="Bembo" panose="02020502050201020203" pitchFamily="18" charset="0"/>
              </a:rPr>
            </a:br>
            <a:r>
              <a:rPr lang="fr-FR" sz="1100" dirty="0">
                <a:latin typeface="Bembo" panose="02020502050201020203" pitchFamily="18" charset="0"/>
              </a:rPr>
              <a:t>Et Jeanne, la bonne Lorraine,</a:t>
            </a:r>
            <a:br>
              <a:rPr lang="fr-FR" sz="1100" dirty="0">
                <a:latin typeface="Bembo" panose="02020502050201020203" pitchFamily="18" charset="0"/>
              </a:rPr>
            </a:br>
            <a:r>
              <a:rPr lang="fr-FR" sz="1100" dirty="0">
                <a:latin typeface="Bembo" panose="02020502050201020203" pitchFamily="18" charset="0"/>
              </a:rPr>
              <a:t>Qu’Anglais brûlèrent à Rouen ;</a:t>
            </a:r>
            <a:br>
              <a:rPr lang="fr-FR" sz="1100" dirty="0">
                <a:latin typeface="Bembo" panose="02020502050201020203" pitchFamily="18" charset="0"/>
              </a:rPr>
            </a:br>
            <a:r>
              <a:rPr lang="fr-FR" sz="1100" dirty="0">
                <a:latin typeface="Bembo" panose="02020502050201020203" pitchFamily="18" charset="0"/>
              </a:rPr>
              <a:t>Où sont-ils, où, Vierge </a:t>
            </a:r>
            <a:r>
              <a:rPr lang="fr-FR" sz="1100" dirty="0" err="1">
                <a:latin typeface="Bembo" panose="02020502050201020203" pitchFamily="18" charset="0"/>
              </a:rPr>
              <a:t>souvraine</a:t>
            </a:r>
            <a:r>
              <a:rPr lang="fr-FR" sz="1100" dirty="0">
                <a:latin typeface="Bembo" panose="02020502050201020203" pitchFamily="18" charset="0"/>
              </a:rPr>
              <a:t> ?</a:t>
            </a:r>
            <a:br>
              <a:rPr lang="fr-FR" sz="1100" dirty="0">
                <a:latin typeface="Bembo" panose="02020502050201020203" pitchFamily="18" charset="0"/>
              </a:rPr>
            </a:br>
            <a:r>
              <a:rPr lang="fr-FR" sz="1100" dirty="0">
                <a:latin typeface="Bembo" panose="02020502050201020203" pitchFamily="18" charset="0"/>
              </a:rPr>
              <a:t>Mais où sont les neiges d’antan ?</a:t>
            </a:r>
          </a:p>
          <a:p>
            <a:pPr marL="0" indent="0" algn="ctr">
              <a:lnSpc>
                <a:spcPct val="90000"/>
              </a:lnSpc>
              <a:buNone/>
            </a:pPr>
            <a:r>
              <a:rPr lang="fr-FR" sz="1100" dirty="0">
                <a:latin typeface="Bembo" panose="02020502050201020203" pitchFamily="18" charset="0"/>
              </a:rPr>
              <a:t>Prince, n’enquérez de semaine</a:t>
            </a:r>
            <a:br>
              <a:rPr lang="fr-FR" sz="1100" dirty="0">
                <a:latin typeface="Bembo" panose="02020502050201020203" pitchFamily="18" charset="0"/>
              </a:rPr>
            </a:br>
            <a:r>
              <a:rPr lang="fr-FR" sz="1100" dirty="0">
                <a:latin typeface="Bembo" panose="02020502050201020203" pitchFamily="18" charset="0"/>
              </a:rPr>
              <a:t>Où elles sont, ni de cet an,</a:t>
            </a:r>
            <a:br>
              <a:rPr lang="fr-FR" sz="1100" dirty="0">
                <a:latin typeface="Bembo" panose="02020502050201020203" pitchFamily="18" charset="0"/>
              </a:rPr>
            </a:br>
            <a:r>
              <a:rPr lang="fr-FR" sz="1100" dirty="0">
                <a:latin typeface="Bembo" panose="02020502050201020203" pitchFamily="18" charset="0"/>
              </a:rPr>
              <a:t>Qu’à ce refrain ne vous remaine</a:t>
            </a:r>
            <a:r>
              <a:rPr lang="fr-FR" sz="1100" baseline="30000" dirty="0">
                <a:latin typeface="Bembo" panose="02020502050201020203" pitchFamily="18" charset="0"/>
              </a:rPr>
              <a:t>14</a:t>
            </a:r>
            <a:r>
              <a:rPr lang="fr-FR" sz="1100" dirty="0">
                <a:latin typeface="Bembo" panose="02020502050201020203" pitchFamily="18" charset="0"/>
              </a:rPr>
              <a:t> :</a:t>
            </a:r>
            <a:br>
              <a:rPr lang="fr-FR" sz="1100" dirty="0">
                <a:latin typeface="Bembo" panose="02020502050201020203" pitchFamily="18" charset="0"/>
              </a:rPr>
            </a:br>
            <a:r>
              <a:rPr lang="fr-FR" sz="1100" dirty="0">
                <a:latin typeface="Bembo" panose="02020502050201020203" pitchFamily="18" charset="0"/>
              </a:rPr>
              <a:t>Mais où sont les neiges d’antan ?</a:t>
            </a:r>
          </a:p>
          <a:p>
            <a:pPr marL="0" indent="0" algn="r">
              <a:lnSpc>
                <a:spcPct val="90000"/>
              </a:lnSpc>
              <a:buNone/>
            </a:pPr>
            <a:r>
              <a:rPr lang="fr-FR" sz="1100" dirty="0">
                <a:latin typeface="Bembo" panose="02020502050201020203" pitchFamily="18" charset="0"/>
              </a:rPr>
              <a:t>F. Villon, </a:t>
            </a:r>
            <a:r>
              <a:rPr lang="fr-FR" sz="1100" i="1" dirty="0">
                <a:latin typeface="Bembo" panose="02020502050201020203" pitchFamily="18" charset="0"/>
              </a:rPr>
              <a:t>Le Testament</a:t>
            </a:r>
            <a:r>
              <a:rPr lang="fr-FR" sz="1100" dirty="0">
                <a:latin typeface="Bembo" panose="02020502050201020203" pitchFamily="18" charset="0"/>
              </a:rPr>
              <a:t>, 1489.</a:t>
            </a:r>
          </a:p>
          <a:p>
            <a:pPr marL="0" indent="0">
              <a:lnSpc>
                <a:spcPct val="90000"/>
              </a:lnSpc>
              <a:buNone/>
            </a:pPr>
            <a:endParaRPr lang="fr-FR" sz="800" baseline="30000" dirty="0">
              <a:latin typeface="Bembo" panose="02020502050201020203" pitchFamily="18" charset="0"/>
            </a:endParaRPr>
          </a:p>
          <a:p>
            <a:pPr marL="0" indent="0">
              <a:lnSpc>
                <a:spcPct val="90000"/>
              </a:lnSpc>
              <a:buNone/>
            </a:pPr>
            <a:r>
              <a:rPr lang="fr-FR" sz="800" baseline="30000" dirty="0">
                <a:latin typeface="Bembo" panose="02020502050201020203" pitchFamily="18" charset="0"/>
              </a:rPr>
              <a:t>1</a:t>
            </a:r>
            <a:r>
              <a:rPr lang="fr-FR" sz="800" dirty="0">
                <a:latin typeface="Bembo" panose="02020502050201020203" pitchFamily="18" charset="0"/>
              </a:rPr>
              <a:t> Et. </a:t>
            </a:r>
            <a:r>
              <a:rPr lang="fr-FR" sz="800" baseline="30000" dirty="0">
                <a:latin typeface="Bembo" panose="02020502050201020203" pitchFamily="18" charset="0"/>
              </a:rPr>
              <a:t>2</a:t>
            </a:r>
            <a:r>
              <a:rPr lang="fr-FR" sz="800" dirty="0">
                <a:latin typeface="Bembo" panose="02020502050201020203" pitchFamily="18" charset="0"/>
              </a:rPr>
              <a:t> Courtisanes antiques. </a:t>
            </a:r>
            <a:r>
              <a:rPr lang="fr-FR" sz="800" baseline="30000" dirty="0">
                <a:latin typeface="Bembo" panose="02020502050201020203" pitchFamily="18" charset="0"/>
              </a:rPr>
              <a:t>3</a:t>
            </a:r>
            <a:r>
              <a:rPr lang="fr-FR" sz="800" dirty="0">
                <a:latin typeface="Bembo" panose="02020502050201020203" pitchFamily="18" charset="0"/>
              </a:rPr>
              <a:t> Nymphe condamnée à répéter les derniers mots entendus. </a:t>
            </a:r>
            <a:r>
              <a:rPr lang="fr-FR" sz="800" baseline="30000" dirty="0">
                <a:latin typeface="Bembo" panose="02020502050201020203" pitchFamily="18" charset="0"/>
              </a:rPr>
              <a:t>4</a:t>
            </a:r>
            <a:r>
              <a:rPr lang="fr-FR" sz="800" dirty="0">
                <a:latin typeface="Bembo" panose="02020502050201020203" pitchFamily="18" charset="0"/>
              </a:rPr>
              <a:t> D’autrefois. </a:t>
            </a:r>
            <a:r>
              <a:rPr lang="fr-FR" sz="800" baseline="30000" dirty="0">
                <a:latin typeface="Bembo" panose="02020502050201020203" pitchFamily="18" charset="0"/>
              </a:rPr>
              <a:t>5</a:t>
            </a:r>
            <a:r>
              <a:rPr lang="fr-FR" sz="800" dirty="0">
                <a:latin typeface="Bembo" panose="02020502050201020203" pitchFamily="18" charset="0"/>
              </a:rPr>
              <a:t> Célèbre élève de P. Abélard, philosophe qui s’éprit d’elle. </a:t>
            </a:r>
            <a:r>
              <a:rPr lang="fr-FR" sz="800" baseline="30000" dirty="0">
                <a:latin typeface="Bembo" panose="02020502050201020203" pitchFamily="18" charset="0"/>
              </a:rPr>
              <a:t>6</a:t>
            </a:r>
            <a:r>
              <a:rPr lang="fr-FR" sz="800" dirty="0">
                <a:latin typeface="Bembo" panose="02020502050201020203" pitchFamily="18" charset="0"/>
              </a:rPr>
              <a:t> Blessure. </a:t>
            </a:r>
            <a:r>
              <a:rPr lang="fr-FR" sz="800" baseline="30000" dirty="0">
                <a:latin typeface="Bembo" panose="02020502050201020203" pitchFamily="18" charset="0"/>
              </a:rPr>
              <a:t>7</a:t>
            </a:r>
            <a:r>
              <a:rPr lang="fr-FR" sz="800" dirty="0">
                <a:latin typeface="Bembo" panose="02020502050201020203" pitchFamily="18" charset="0"/>
              </a:rPr>
              <a:t> Marguerite de Bourgogne, femme de Louis X. </a:t>
            </a:r>
            <a:r>
              <a:rPr lang="fr-FR" sz="800" baseline="30000" dirty="0">
                <a:latin typeface="Bembo" panose="02020502050201020203" pitchFamily="18" charset="0"/>
              </a:rPr>
              <a:t>8</a:t>
            </a:r>
            <a:r>
              <a:rPr lang="fr-FR" sz="800" dirty="0">
                <a:latin typeface="Bembo" panose="02020502050201020203" pitchFamily="18" charset="0"/>
              </a:rPr>
              <a:t> Philosophe débauché. </a:t>
            </a:r>
            <a:r>
              <a:rPr lang="fr-FR" sz="800" baseline="30000" dirty="0">
                <a:latin typeface="Bembo" panose="02020502050201020203" pitchFamily="18" charset="0"/>
              </a:rPr>
              <a:t>9</a:t>
            </a:r>
            <a:r>
              <a:rPr lang="fr-FR" sz="800" dirty="0">
                <a:latin typeface="Bembo" panose="02020502050201020203" pitchFamily="18" charset="0"/>
              </a:rPr>
              <a:t> Blanche de Castille, mère de Saint-Louis. </a:t>
            </a:r>
            <a:r>
              <a:rPr lang="fr-FR" sz="800" baseline="30000" dirty="0">
                <a:latin typeface="Bembo" panose="02020502050201020203" pitchFamily="18" charset="0"/>
              </a:rPr>
              <a:t>10</a:t>
            </a:r>
            <a:r>
              <a:rPr lang="fr-FR" sz="800" dirty="0">
                <a:latin typeface="Bembo" panose="02020502050201020203" pitchFamily="18" charset="0"/>
              </a:rPr>
              <a:t> Sirène. </a:t>
            </a:r>
            <a:r>
              <a:rPr lang="fr-FR" sz="800" baseline="30000" dirty="0">
                <a:latin typeface="Bembo" panose="02020502050201020203" pitchFamily="18" charset="0"/>
              </a:rPr>
              <a:t>11</a:t>
            </a:r>
            <a:r>
              <a:rPr lang="fr-FR" sz="800" dirty="0">
                <a:latin typeface="Bembo" panose="02020502050201020203" pitchFamily="18" charset="0"/>
              </a:rPr>
              <a:t> Mère de Charlemagne. </a:t>
            </a:r>
            <a:r>
              <a:rPr lang="fr-FR" sz="800" baseline="30000" dirty="0">
                <a:latin typeface="Bembo" panose="02020502050201020203" pitchFamily="18" charset="0"/>
              </a:rPr>
              <a:t>12</a:t>
            </a:r>
            <a:r>
              <a:rPr lang="fr-FR" sz="800" dirty="0">
                <a:latin typeface="Bembo" panose="02020502050201020203" pitchFamily="18" charset="0"/>
              </a:rPr>
              <a:t> On ignore de qui il s’agit. </a:t>
            </a:r>
            <a:r>
              <a:rPr lang="fr-FR" sz="800" baseline="30000" dirty="0">
                <a:latin typeface="Bembo" panose="02020502050201020203" pitchFamily="18" charset="0"/>
              </a:rPr>
              <a:t>13</a:t>
            </a:r>
            <a:r>
              <a:rPr lang="fr-FR" sz="800" dirty="0">
                <a:latin typeface="Bembo" panose="02020502050201020203" pitchFamily="18" charset="0"/>
              </a:rPr>
              <a:t> Comtesse du Maine. </a:t>
            </a:r>
            <a:r>
              <a:rPr lang="fr-FR" sz="800" baseline="30000" dirty="0">
                <a:latin typeface="Bembo" panose="02020502050201020203" pitchFamily="18" charset="0"/>
              </a:rPr>
              <a:t>14</a:t>
            </a:r>
            <a:r>
              <a:rPr lang="fr-FR" sz="800" dirty="0">
                <a:latin typeface="Bembo" panose="02020502050201020203" pitchFamily="18" charset="0"/>
              </a:rPr>
              <a:t> Ramène</a:t>
            </a:r>
          </a:p>
        </p:txBody>
      </p:sp>
    </p:spTree>
    <p:extLst>
      <p:ext uri="{BB962C8B-B14F-4D97-AF65-F5344CB8AC3E}">
        <p14:creationId xmlns:p14="http://schemas.microsoft.com/office/powerpoint/2010/main" val="234217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79EE-FA81-431A-988E-6459E82C380E}"/>
              </a:ext>
            </a:extLst>
          </p:cNvPr>
          <p:cNvSpPr>
            <a:spLocks noGrp="1"/>
          </p:cNvSpPr>
          <p:nvPr>
            <p:ph type="title"/>
          </p:nvPr>
        </p:nvSpPr>
        <p:spPr>
          <a:xfrm>
            <a:off x="2592926" y="624110"/>
            <a:ext cx="8911687" cy="684573"/>
          </a:xfrm>
        </p:spPr>
        <p:txBody>
          <a:bodyPr/>
          <a:lstStyle/>
          <a:p>
            <a:pPr algn="ctr"/>
            <a:r>
              <a:rPr lang="fr-FR" dirty="0">
                <a:solidFill>
                  <a:schemeClr val="tx1"/>
                </a:solidFill>
                <a:latin typeface="Bembo" panose="02020502050201020203" pitchFamily="18" charset="0"/>
              </a:rPr>
              <a:t>Quelques concepts</a:t>
            </a:r>
          </a:p>
        </p:txBody>
      </p:sp>
      <p:sp>
        <p:nvSpPr>
          <p:cNvPr id="3" name="Espace réservé du contenu 2">
            <a:extLst>
              <a:ext uri="{FF2B5EF4-FFF2-40B4-BE49-F238E27FC236}">
                <a16:creationId xmlns:a16="http://schemas.microsoft.com/office/drawing/2014/main" id="{90CF72E9-CED2-444B-8B6A-676F5FACA068}"/>
              </a:ext>
            </a:extLst>
          </p:cNvPr>
          <p:cNvSpPr>
            <a:spLocks noGrp="1"/>
          </p:cNvSpPr>
          <p:nvPr>
            <p:ph idx="1"/>
          </p:nvPr>
        </p:nvSpPr>
        <p:spPr>
          <a:xfrm>
            <a:off x="2589213" y="1954634"/>
            <a:ext cx="8915401" cy="3956587"/>
          </a:xfrm>
        </p:spPr>
        <p:txBody>
          <a:bodyPr/>
          <a:lstStyle/>
          <a:p>
            <a:pPr algn="just"/>
            <a:r>
              <a:rPr lang="fr-FR" sz="2400" b="1" i="1" dirty="0">
                <a:solidFill>
                  <a:srgbClr val="C00000"/>
                </a:solidFill>
                <a:latin typeface="Bembo" panose="02020502050201020203" pitchFamily="18" charset="0"/>
              </a:rPr>
              <a:t> </a:t>
            </a:r>
            <a:r>
              <a:rPr lang="la-Latn" sz="2400" b="1" i="1" dirty="0">
                <a:solidFill>
                  <a:srgbClr val="C00000"/>
                </a:solidFill>
                <a:latin typeface="Bembo" panose="02020502050201020203" pitchFamily="18" charset="0"/>
              </a:rPr>
              <a:t>Carpe diem</a:t>
            </a:r>
            <a:r>
              <a:rPr lang="la-Latn" sz="2400" i="1" dirty="0">
                <a:solidFill>
                  <a:schemeClr val="tx1"/>
                </a:solidFill>
                <a:latin typeface="Bembo" panose="02020502050201020203" pitchFamily="18" charset="0"/>
              </a:rPr>
              <a:t> </a:t>
            </a:r>
            <a:r>
              <a:rPr lang="la-Latn" i="1" dirty="0">
                <a:solidFill>
                  <a:schemeClr val="tx1"/>
                </a:solidFill>
                <a:latin typeface="Bembo" panose="02020502050201020203" pitchFamily="18" charset="0"/>
              </a:rPr>
              <a:t>(quam minimum credula postero)</a:t>
            </a:r>
            <a:r>
              <a:rPr lang="fr-FR" i="1" dirty="0">
                <a:solidFill>
                  <a:schemeClr val="tx1"/>
                </a:solidFill>
                <a:latin typeface="Bembo" panose="02020502050201020203" pitchFamily="18" charset="0"/>
              </a:rPr>
              <a:t> </a:t>
            </a:r>
            <a:r>
              <a:rPr lang="fr-FR" dirty="0">
                <a:solidFill>
                  <a:schemeClr val="tx1"/>
                </a:solidFill>
                <a:latin typeface="Bembo" panose="02020502050201020203" pitchFamily="18" charset="0"/>
              </a:rPr>
              <a:t>est une locution latine extraite d'un poème d’Horace que l'on traduit en français par : « Cueille le jour présent sans te soucier du lendemain ».</a:t>
            </a:r>
          </a:p>
          <a:p>
            <a:pPr marL="0" indent="0" algn="just">
              <a:buNone/>
            </a:pPr>
            <a:endParaRPr lang="fr-FR" dirty="0">
              <a:solidFill>
                <a:schemeClr val="tx1"/>
              </a:solidFill>
              <a:latin typeface="Bembo" panose="02020502050201020203" pitchFamily="18" charset="0"/>
            </a:endParaRPr>
          </a:p>
          <a:p>
            <a:pPr algn="just"/>
            <a:r>
              <a:rPr lang="fr-FR" sz="2400" b="1" i="1" dirty="0">
                <a:solidFill>
                  <a:srgbClr val="C00000"/>
                </a:solidFill>
                <a:latin typeface="Bembo" panose="02020502050201020203" pitchFamily="18" charset="0"/>
              </a:rPr>
              <a:t> Memento mori</a:t>
            </a:r>
            <a:r>
              <a:rPr lang="fr-FR" dirty="0">
                <a:solidFill>
                  <a:schemeClr val="tx1"/>
                </a:solidFill>
                <a:latin typeface="Bembo" panose="02020502050201020203" pitchFamily="18" charset="0"/>
              </a:rPr>
              <a:t> (« souviens-toi que tu vas mourir ») est un motif remontant à l’Antiquité gréco-romaine particulièrement exploité dans le christianisme médiéval pour exprimer la vanité de la vie terrestre et inviter à l’ascèse.</a:t>
            </a:r>
          </a:p>
          <a:p>
            <a:pPr marL="0" indent="0" algn="just">
              <a:buNone/>
            </a:pPr>
            <a:endParaRPr lang="fr-FR" dirty="0">
              <a:solidFill>
                <a:schemeClr val="tx1"/>
              </a:solidFill>
              <a:latin typeface="Bembo" panose="02020502050201020203" pitchFamily="18" charset="0"/>
            </a:endParaRPr>
          </a:p>
          <a:p>
            <a:pPr algn="just"/>
            <a:r>
              <a:rPr lang="fr-FR" sz="2400" b="1" i="1" dirty="0">
                <a:solidFill>
                  <a:srgbClr val="C00000"/>
                </a:solidFill>
                <a:latin typeface="Bembo" panose="02020502050201020203" pitchFamily="18" charset="0"/>
              </a:rPr>
              <a:t> Tempus </a:t>
            </a:r>
            <a:r>
              <a:rPr lang="fr-FR" sz="2400" b="1" i="1" dirty="0" err="1">
                <a:solidFill>
                  <a:srgbClr val="C00000"/>
                </a:solidFill>
                <a:latin typeface="Bembo" panose="02020502050201020203" pitchFamily="18" charset="0"/>
              </a:rPr>
              <a:t>fugit</a:t>
            </a:r>
            <a:r>
              <a:rPr lang="fr-FR" sz="2400" b="1" i="1" dirty="0">
                <a:solidFill>
                  <a:srgbClr val="C00000"/>
                </a:solidFill>
                <a:latin typeface="Bembo" panose="02020502050201020203" pitchFamily="18" charset="0"/>
              </a:rPr>
              <a:t> </a:t>
            </a:r>
            <a:r>
              <a:rPr lang="fr-FR" dirty="0">
                <a:solidFill>
                  <a:schemeClr val="tx1"/>
                </a:solidFill>
                <a:latin typeface="Bembo" panose="02020502050201020203" pitchFamily="18" charset="0"/>
              </a:rPr>
              <a:t>(« le temps fuit ») est une expression tirée des </a:t>
            </a:r>
            <a:r>
              <a:rPr lang="fr-FR" i="1" dirty="0">
                <a:solidFill>
                  <a:schemeClr val="tx1"/>
                </a:solidFill>
                <a:latin typeface="Bembo" panose="02020502050201020203" pitchFamily="18" charset="0"/>
              </a:rPr>
              <a:t>Géorgiques</a:t>
            </a:r>
            <a:r>
              <a:rPr lang="fr-FR" dirty="0">
                <a:solidFill>
                  <a:schemeClr val="tx1"/>
                </a:solidFill>
                <a:latin typeface="Bembo" panose="02020502050201020203" pitchFamily="18" charset="0"/>
              </a:rPr>
              <a:t> de Virgile parfois traduite par « le temps passe vite » et invitant à savourer l’instant.</a:t>
            </a:r>
          </a:p>
          <a:p>
            <a:endParaRPr lang="fr-FR" dirty="0">
              <a:solidFill>
                <a:schemeClr val="tx1"/>
              </a:solidFill>
              <a:latin typeface="Bembo" panose="02020502050201020203" pitchFamily="18" charset="0"/>
            </a:endParaRPr>
          </a:p>
        </p:txBody>
      </p:sp>
    </p:spTree>
    <p:extLst>
      <p:ext uri="{BB962C8B-B14F-4D97-AF65-F5344CB8AC3E}">
        <p14:creationId xmlns:p14="http://schemas.microsoft.com/office/powerpoint/2010/main" val="1176682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AB28AD7-B6B6-466D-B919-53BB9DCF955F}"/>
              </a:ext>
            </a:extLst>
          </p:cNvPr>
          <p:cNvSpPr>
            <a:spLocks noGrp="1"/>
          </p:cNvSpPr>
          <p:nvPr>
            <p:ph type="title"/>
          </p:nvPr>
        </p:nvSpPr>
        <p:spPr>
          <a:xfrm>
            <a:off x="649224" y="645106"/>
            <a:ext cx="3650279" cy="906013"/>
          </a:xfrm>
        </p:spPr>
        <p:txBody>
          <a:bodyPr vert="horz" lIns="91440" tIns="45720" rIns="91440" bIns="45720" rtlCol="0" anchor="t">
            <a:normAutofit/>
          </a:bodyPr>
          <a:lstStyle/>
          <a:p>
            <a:pPr algn="ctr" defTabSz="457200"/>
            <a:r>
              <a:rPr lang="en-US" sz="2600" dirty="0">
                <a:solidFill>
                  <a:srgbClr val="C00000"/>
                </a:solidFill>
                <a:latin typeface="Bembo" panose="02020502050201020203" pitchFamily="18" charset="0"/>
              </a:rPr>
              <a:t>Philippe de </a:t>
            </a:r>
            <a:r>
              <a:rPr lang="en-US" sz="2600" dirty="0" err="1">
                <a:solidFill>
                  <a:srgbClr val="C00000"/>
                </a:solidFill>
                <a:latin typeface="Bembo" panose="02020502050201020203" pitchFamily="18" charset="0"/>
              </a:rPr>
              <a:t>Champaigne</a:t>
            </a:r>
            <a:r>
              <a:rPr lang="en-US" sz="2600" dirty="0">
                <a:solidFill>
                  <a:srgbClr val="C00000"/>
                </a:solidFill>
                <a:latin typeface="Bembo" panose="02020502050201020203" pitchFamily="18" charset="0"/>
              </a:rPr>
              <a:t>, </a:t>
            </a:r>
            <a:r>
              <a:rPr lang="en-US" sz="2600" i="1" dirty="0" err="1">
                <a:solidFill>
                  <a:srgbClr val="C00000"/>
                </a:solidFill>
                <a:latin typeface="Bembo" panose="02020502050201020203" pitchFamily="18" charset="0"/>
              </a:rPr>
              <a:t>Vanité</a:t>
            </a:r>
            <a:r>
              <a:rPr lang="en-US" sz="2600" dirty="0">
                <a:solidFill>
                  <a:srgbClr val="C00000"/>
                </a:solidFill>
                <a:latin typeface="Bembo" panose="02020502050201020203" pitchFamily="18" charset="0"/>
              </a:rPr>
              <a:t>, 1602-1674.</a:t>
            </a:r>
          </a:p>
        </p:txBody>
      </p:sp>
      <p:sp>
        <p:nvSpPr>
          <p:cNvPr id="45" name="Rectangle 44">
            <a:extLst>
              <a:ext uri="{FF2B5EF4-FFF2-40B4-BE49-F238E27FC236}">
                <a16:creationId xmlns:a16="http://schemas.microsoft.com/office/drawing/2014/main" id="{94543A62-A2AB-454A-878E-D3D9190D5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54596F0F-58F5-4532-B889-C6BFC72F0403}"/>
              </a:ext>
            </a:extLst>
          </p:cNvPr>
          <p:cNvSpPr>
            <a:spLocks noGrp="1"/>
          </p:cNvSpPr>
          <p:nvPr>
            <p:ph type="body" sz="half" idx="2"/>
          </p:nvPr>
        </p:nvSpPr>
        <p:spPr>
          <a:xfrm>
            <a:off x="649225" y="2133600"/>
            <a:ext cx="3650278" cy="3759253"/>
          </a:xfrm>
        </p:spPr>
        <p:txBody>
          <a:bodyPr vert="horz" lIns="91440" tIns="45720" rIns="91440" bIns="45720" rtlCol="0">
            <a:normAutofit/>
          </a:bodyPr>
          <a:lstStyle/>
          <a:p>
            <a:pPr algn="just" defTabSz="457200">
              <a:buFont typeface="Wingdings 3" charset="2"/>
              <a:buChar char=""/>
            </a:pPr>
            <a:r>
              <a:rPr lang="fr-FR" sz="1600" dirty="0">
                <a:solidFill>
                  <a:schemeClr val="tx1"/>
                </a:solidFill>
                <a:latin typeface="Bembo" panose="02020502050201020203" pitchFamily="18" charset="0"/>
              </a:rPr>
              <a:t> Une </a:t>
            </a:r>
            <a:r>
              <a:rPr lang="fr-FR" sz="1600" dirty="0">
                <a:solidFill>
                  <a:srgbClr val="C00000"/>
                </a:solidFill>
                <a:latin typeface="Bembo" panose="02020502050201020203" pitchFamily="18" charset="0"/>
              </a:rPr>
              <a:t>vanité</a:t>
            </a:r>
            <a:r>
              <a:rPr lang="fr-FR" sz="1600" dirty="0">
                <a:solidFill>
                  <a:schemeClr val="tx1"/>
                </a:solidFill>
                <a:latin typeface="Bembo" panose="02020502050201020203" pitchFamily="18" charset="0"/>
              </a:rPr>
              <a:t> est une nature morte, représentation allégorique de la mort, du passage du </a:t>
            </a:r>
            <a:r>
              <a:rPr lang="fr-FR" sz="1600" dirty="0">
                <a:solidFill>
                  <a:srgbClr val="C00000"/>
                </a:solidFill>
                <a:latin typeface="Bembo" panose="02020502050201020203" pitchFamily="18" charset="0"/>
              </a:rPr>
              <a:t>temps</a:t>
            </a:r>
            <a:r>
              <a:rPr lang="fr-FR" sz="1600" dirty="0">
                <a:solidFill>
                  <a:schemeClr val="tx1"/>
                </a:solidFill>
                <a:latin typeface="Bembo" panose="02020502050201020203" pitchFamily="18" charset="0"/>
              </a:rPr>
              <a:t>, de la vacuité des passions et activités humaines. Le nom du genre des </a:t>
            </a:r>
            <a:r>
              <a:rPr lang="fr-FR" sz="1600" i="1" dirty="0">
                <a:solidFill>
                  <a:schemeClr val="tx1"/>
                </a:solidFill>
                <a:latin typeface="Bembo" panose="02020502050201020203" pitchFamily="18" charset="0"/>
              </a:rPr>
              <a:t>Vanités</a:t>
            </a:r>
            <a:r>
              <a:rPr lang="fr-FR" sz="1600" dirty="0">
                <a:solidFill>
                  <a:schemeClr val="tx1"/>
                </a:solidFill>
                <a:latin typeface="Bembo" panose="02020502050201020203" pitchFamily="18" charset="0"/>
              </a:rPr>
              <a:t> est issu de la sentence de la </a:t>
            </a:r>
            <a:r>
              <a:rPr lang="fr-FR" sz="1600" dirty="0">
                <a:solidFill>
                  <a:srgbClr val="C00000"/>
                </a:solidFill>
                <a:latin typeface="Bembo" panose="02020502050201020203" pitchFamily="18" charset="0"/>
              </a:rPr>
              <a:t>Bible</a:t>
            </a:r>
            <a:r>
              <a:rPr lang="fr-FR" sz="1600" dirty="0">
                <a:solidFill>
                  <a:schemeClr val="tx1"/>
                </a:solidFill>
                <a:latin typeface="Bembo" panose="02020502050201020203" pitchFamily="18" charset="0"/>
              </a:rPr>
              <a:t> : « Vanité des vanités, tout est vanité ».</a:t>
            </a:r>
          </a:p>
          <a:p>
            <a:pPr algn="just" defTabSz="457200">
              <a:buFont typeface="Wingdings 3" charset="2"/>
              <a:buChar char=""/>
            </a:pPr>
            <a:r>
              <a:rPr lang="fr-FR" sz="1600" dirty="0">
                <a:solidFill>
                  <a:schemeClr val="tx1"/>
                </a:solidFill>
                <a:latin typeface="Bembo" panose="02020502050201020203" pitchFamily="18" charset="0"/>
              </a:rPr>
              <a:t> Le message véhiculé par les vanités, qui connaissent une vraie expansion à la </a:t>
            </a:r>
            <a:r>
              <a:rPr lang="fr-FR" sz="1600" dirty="0">
                <a:solidFill>
                  <a:srgbClr val="C00000"/>
                </a:solidFill>
                <a:latin typeface="Bembo" panose="02020502050201020203" pitchFamily="18" charset="0"/>
              </a:rPr>
              <a:t>Renaissance</a:t>
            </a:r>
            <a:r>
              <a:rPr lang="fr-FR" sz="1600" dirty="0">
                <a:solidFill>
                  <a:schemeClr val="tx1"/>
                </a:solidFill>
                <a:latin typeface="Bembo" panose="02020502050201020203" pitchFamily="18" charset="0"/>
              </a:rPr>
              <a:t>, est de méditer sur la nature passagère et vaine (d’où la notion de vanité) de la vie humaine, l’inutilité des plaisirs du monde face à la </a:t>
            </a:r>
            <a:r>
              <a:rPr lang="fr-FR" sz="1600" dirty="0">
                <a:solidFill>
                  <a:srgbClr val="C00000"/>
                </a:solidFill>
                <a:latin typeface="Bembo" panose="02020502050201020203" pitchFamily="18" charset="0"/>
              </a:rPr>
              <a:t>mort</a:t>
            </a:r>
            <a:r>
              <a:rPr lang="fr-FR" sz="1600" dirty="0">
                <a:solidFill>
                  <a:schemeClr val="tx1"/>
                </a:solidFill>
                <a:latin typeface="Bembo" panose="02020502050201020203" pitchFamily="18" charset="0"/>
              </a:rPr>
              <a:t> qui guette.</a:t>
            </a:r>
          </a:p>
          <a:p>
            <a:pPr algn="just" defTabSz="457200">
              <a:buFont typeface="Wingdings 3" charset="2"/>
              <a:buChar char=""/>
            </a:pPr>
            <a:endParaRPr lang="en-US" sz="1600" dirty="0">
              <a:solidFill>
                <a:schemeClr val="tx1"/>
              </a:solidFill>
              <a:latin typeface="Bembo" panose="02020502050201020203" pitchFamily="18" charset="0"/>
            </a:endParaRPr>
          </a:p>
        </p:txBody>
      </p:sp>
      <p:pic>
        <p:nvPicPr>
          <p:cNvPr id="6" name="Espace réservé pour une image  5" descr="Une image contenant intérieur, assis, table, petit&#10;&#10;Description générée automatiquement">
            <a:extLst>
              <a:ext uri="{FF2B5EF4-FFF2-40B4-BE49-F238E27FC236}">
                <a16:creationId xmlns:a16="http://schemas.microsoft.com/office/drawing/2014/main" id="{28515BFA-DD08-4227-9542-391AD164FF2D}"/>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2842"/>
          <a:stretch/>
        </p:blipFill>
        <p:spPr>
          <a:xfrm>
            <a:off x="4619543" y="640080"/>
            <a:ext cx="6953577" cy="5252773"/>
          </a:xfrm>
          <a:prstGeom prst="rect">
            <a:avLst/>
          </a:prstGeom>
        </p:spPr>
      </p:pic>
      <p:sp>
        <p:nvSpPr>
          <p:cNvPr id="47" name="Freeform 11">
            <a:extLst>
              <a:ext uri="{FF2B5EF4-FFF2-40B4-BE49-F238E27FC236}">
                <a16:creationId xmlns:a16="http://schemas.microsoft.com/office/drawing/2014/main" id="{50553464-41F1-4160-9D02-7C5EC7013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795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61A286F-20F2-469C-A3AC-74966C848BA8}"/>
              </a:ext>
            </a:extLst>
          </p:cNvPr>
          <p:cNvSpPr>
            <a:spLocks noGrp="1"/>
          </p:cNvSpPr>
          <p:nvPr>
            <p:ph type="title"/>
          </p:nvPr>
        </p:nvSpPr>
        <p:spPr>
          <a:xfrm>
            <a:off x="3373062" y="624110"/>
            <a:ext cx="8131550" cy="1145967"/>
          </a:xfrm>
        </p:spPr>
        <p:txBody>
          <a:bodyPr>
            <a:noAutofit/>
          </a:bodyPr>
          <a:lstStyle/>
          <a:p>
            <a:pPr algn="just">
              <a:lnSpc>
                <a:spcPct val="90000"/>
              </a:lnSpc>
            </a:pPr>
            <a:r>
              <a:rPr lang="fr-FR" sz="1800" i="1" dirty="0">
                <a:solidFill>
                  <a:srgbClr val="C00000"/>
                </a:solidFill>
                <a:latin typeface="Bembo" panose="02020502050201020203" pitchFamily="18" charset="0"/>
              </a:rPr>
              <a:t>Au XVII</a:t>
            </a:r>
            <a:r>
              <a:rPr lang="fr-FR" sz="1800" i="1" baseline="30000" dirty="0">
                <a:solidFill>
                  <a:srgbClr val="C00000"/>
                </a:solidFill>
                <a:latin typeface="Bembo" panose="02020502050201020203" pitchFamily="18" charset="0"/>
              </a:rPr>
              <a:t>e</a:t>
            </a:r>
            <a:r>
              <a:rPr lang="fr-FR" sz="1800" i="1" dirty="0">
                <a:solidFill>
                  <a:srgbClr val="C00000"/>
                </a:solidFill>
                <a:latin typeface="Bembo" panose="02020502050201020203" pitchFamily="18" charset="0"/>
              </a:rPr>
              <a:t> siècle, en adepte de l’épicurisme, La Fontaine, comme son personnage Jean, préfère se plonger dans le néant du sommeil ou goûter en paix les douceurs de l’oisiveté ; la course à la richesse ne l’intéresse pas et il proclame une certaine indifférence devant le cours pourtant si précieux d’un temps qui passe vite.</a:t>
            </a:r>
            <a:br>
              <a:rPr lang="fr-FR" sz="1800" i="1" dirty="0">
                <a:solidFill>
                  <a:srgbClr val="C00000"/>
                </a:solidFill>
                <a:latin typeface="Bembo" panose="02020502050201020203" pitchFamily="18" charset="0"/>
              </a:rPr>
            </a:br>
            <a:br>
              <a:rPr lang="fr-FR" sz="1800" dirty="0">
                <a:solidFill>
                  <a:srgbClr val="C00000"/>
                </a:solidFill>
                <a:latin typeface="Bembo" panose="02020502050201020203" pitchFamily="18" charset="0"/>
              </a:rPr>
            </a:br>
            <a:br>
              <a:rPr lang="fr-FR" sz="1800" dirty="0">
                <a:latin typeface="Bembo" panose="02020502050201020203" pitchFamily="18" charset="0"/>
              </a:rPr>
            </a:br>
            <a:endParaRPr lang="fr-FR" sz="1800" dirty="0">
              <a:latin typeface="Bembo" panose="02020502050201020203" pitchFamily="18" charset="0"/>
            </a:endParaRP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Espace réservé du contenu 2">
            <a:extLst>
              <a:ext uri="{FF2B5EF4-FFF2-40B4-BE49-F238E27FC236}">
                <a16:creationId xmlns:a16="http://schemas.microsoft.com/office/drawing/2014/main" id="{EA2860B4-2B8B-4276-B7D5-F0EFE502AC48}"/>
              </a:ext>
            </a:extLst>
          </p:cNvPr>
          <p:cNvSpPr>
            <a:spLocks noGrp="1"/>
          </p:cNvSpPr>
          <p:nvPr>
            <p:ph idx="1"/>
          </p:nvPr>
        </p:nvSpPr>
        <p:spPr>
          <a:xfrm>
            <a:off x="3373062" y="2231472"/>
            <a:ext cx="8131550" cy="3679750"/>
          </a:xfrm>
        </p:spPr>
        <p:txBody>
          <a:bodyPr>
            <a:normAutofit/>
          </a:bodyPr>
          <a:lstStyle/>
          <a:p>
            <a:pPr marL="0" indent="0" algn="ctr">
              <a:buNone/>
            </a:pPr>
            <a:r>
              <a:rPr lang="fr-FR" sz="2000" b="1" dirty="0">
                <a:solidFill>
                  <a:schemeClr val="tx1"/>
                </a:solidFill>
                <a:latin typeface="Bembo" panose="02020502050201020203" pitchFamily="18" charset="0"/>
              </a:rPr>
              <a:t>« Épitaphe d'un paresseux »</a:t>
            </a:r>
          </a:p>
          <a:p>
            <a:pPr marL="0" indent="0" algn="ctr">
              <a:buNone/>
            </a:pPr>
            <a:endParaRPr lang="fr-FR" sz="2000" dirty="0">
              <a:solidFill>
                <a:schemeClr val="tx1"/>
              </a:solidFill>
              <a:latin typeface="Bembo" panose="02020502050201020203" pitchFamily="18" charset="0"/>
            </a:endParaRPr>
          </a:p>
          <a:p>
            <a:pPr marL="0" indent="0" algn="ctr">
              <a:buNone/>
            </a:pPr>
            <a:r>
              <a:rPr lang="fr-FR" sz="2000" dirty="0">
                <a:solidFill>
                  <a:schemeClr val="tx1"/>
                </a:solidFill>
                <a:latin typeface="Bembo" panose="02020502050201020203" pitchFamily="18" charset="0"/>
              </a:rPr>
              <a:t>Jean s'en alla comme il était venu,</a:t>
            </a:r>
            <a:br>
              <a:rPr lang="fr-FR" sz="2000" dirty="0">
                <a:solidFill>
                  <a:schemeClr val="tx1"/>
                </a:solidFill>
                <a:latin typeface="Bembo" panose="02020502050201020203" pitchFamily="18" charset="0"/>
              </a:rPr>
            </a:br>
            <a:r>
              <a:rPr lang="fr-FR" sz="2000" dirty="0">
                <a:solidFill>
                  <a:schemeClr val="tx1"/>
                </a:solidFill>
                <a:latin typeface="Bembo" panose="02020502050201020203" pitchFamily="18" charset="0"/>
              </a:rPr>
              <a:t>Mangea le fonds avec le revenu,</a:t>
            </a:r>
            <a:br>
              <a:rPr lang="fr-FR" sz="2000" dirty="0">
                <a:solidFill>
                  <a:schemeClr val="tx1"/>
                </a:solidFill>
                <a:latin typeface="Bembo" panose="02020502050201020203" pitchFamily="18" charset="0"/>
              </a:rPr>
            </a:br>
            <a:r>
              <a:rPr lang="fr-FR" sz="2000" dirty="0">
                <a:solidFill>
                  <a:schemeClr val="tx1"/>
                </a:solidFill>
                <a:latin typeface="Bembo" panose="02020502050201020203" pitchFamily="18" charset="0"/>
              </a:rPr>
              <a:t>Tint les trésors chose peu nécessaire.</a:t>
            </a:r>
            <a:br>
              <a:rPr lang="fr-FR" sz="2000" dirty="0">
                <a:solidFill>
                  <a:schemeClr val="tx1"/>
                </a:solidFill>
                <a:latin typeface="Bembo" panose="02020502050201020203" pitchFamily="18" charset="0"/>
              </a:rPr>
            </a:br>
            <a:r>
              <a:rPr lang="fr-FR" sz="2000" dirty="0">
                <a:solidFill>
                  <a:schemeClr val="tx1"/>
                </a:solidFill>
                <a:latin typeface="Bembo" panose="02020502050201020203" pitchFamily="18" charset="0"/>
              </a:rPr>
              <a:t>Quant à son temps, bien le sut dispenser :</a:t>
            </a:r>
            <a:br>
              <a:rPr lang="fr-FR" sz="2000" dirty="0">
                <a:solidFill>
                  <a:schemeClr val="tx1"/>
                </a:solidFill>
                <a:latin typeface="Bembo" panose="02020502050201020203" pitchFamily="18" charset="0"/>
              </a:rPr>
            </a:br>
            <a:r>
              <a:rPr lang="fr-FR" sz="2000" dirty="0">
                <a:solidFill>
                  <a:schemeClr val="tx1"/>
                </a:solidFill>
                <a:latin typeface="Bembo" panose="02020502050201020203" pitchFamily="18" charset="0"/>
              </a:rPr>
              <a:t>Deux parts en fit, dont il soulait passer</a:t>
            </a:r>
            <a:br>
              <a:rPr lang="fr-FR" sz="2000" dirty="0">
                <a:solidFill>
                  <a:schemeClr val="tx1"/>
                </a:solidFill>
                <a:latin typeface="Bembo" panose="02020502050201020203" pitchFamily="18" charset="0"/>
              </a:rPr>
            </a:br>
            <a:r>
              <a:rPr lang="fr-FR" sz="2000" dirty="0">
                <a:solidFill>
                  <a:schemeClr val="tx1"/>
                </a:solidFill>
                <a:latin typeface="Bembo" panose="02020502050201020203" pitchFamily="18" charset="0"/>
              </a:rPr>
              <a:t>L'une à dormir et l'autre à ne rien faire.</a:t>
            </a:r>
          </a:p>
          <a:p>
            <a:pPr marL="0" indent="0" algn="ctr">
              <a:buNone/>
            </a:pPr>
            <a:endParaRPr lang="fr-FR" dirty="0">
              <a:solidFill>
                <a:schemeClr val="tx1"/>
              </a:solidFill>
              <a:latin typeface="Bembo" panose="02020502050201020203" pitchFamily="18" charset="0"/>
            </a:endParaRPr>
          </a:p>
          <a:p>
            <a:pPr marL="0" indent="0" algn="r">
              <a:buNone/>
            </a:pPr>
            <a:r>
              <a:rPr lang="fr-FR" dirty="0">
                <a:solidFill>
                  <a:schemeClr val="tx1"/>
                </a:solidFill>
                <a:latin typeface="Bembo" panose="02020502050201020203" pitchFamily="18" charset="0"/>
              </a:rPr>
              <a:t>J. de La Fontaine, </a:t>
            </a:r>
            <a:r>
              <a:rPr lang="fr-FR" i="1" dirty="0">
                <a:solidFill>
                  <a:schemeClr val="tx1"/>
                </a:solidFill>
                <a:latin typeface="Bembo" panose="02020502050201020203" pitchFamily="18" charset="0"/>
              </a:rPr>
              <a:t>Œuvres diverses</a:t>
            </a:r>
            <a:r>
              <a:rPr lang="fr-FR" dirty="0">
                <a:solidFill>
                  <a:schemeClr val="tx1"/>
                </a:solidFill>
                <a:latin typeface="Bembo" panose="02020502050201020203" pitchFamily="18" charset="0"/>
              </a:rPr>
              <a:t>, XVII</a:t>
            </a:r>
            <a:r>
              <a:rPr lang="fr-FR" baseline="30000" dirty="0">
                <a:solidFill>
                  <a:schemeClr val="tx1"/>
                </a:solidFill>
                <a:latin typeface="Bembo" panose="02020502050201020203" pitchFamily="18" charset="0"/>
              </a:rPr>
              <a:t>e</a:t>
            </a:r>
            <a:r>
              <a:rPr lang="fr-FR" dirty="0">
                <a:solidFill>
                  <a:schemeClr val="tx1"/>
                </a:solidFill>
                <a:latin typeface="Bembo" panose="02020502050201020203" pitchFamily="18" charset="0"/>
              </a:rPr>
              <a:t> siècle.</a:t>
            </a:r>
          </a:p>
          <a:p>
            <a:pPr algn="ctr"/>
            <a:endParaRPr lang="fr-FR" dirty="0">
              <a:solidFill>
                <a:schemeClr val="tx1"/>
              </a:solidFill>
              <a:latin typeface="Bembo" panose="02020502050201020203" pitchFamily="18" charset="0"/>
            </a:endParaRPr>
          </a:p>
        </p:txBody>
      </p:sp>
    </p:spTree>
    <p:extLst>
      <p:ext uri="{BB962C8B-B14F-4D97-AF65-F5344CB8AC3E}">
        <p14:creationId xmlns:p14="http://schemas.microsoft.com/office/powerpoint/2010/main" val="2822072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E491B121-12B5-4977-A064-636AB0B9B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5B8132A-ACE9-4181-90C2-A2C23289002A}"/>
              </a:ext>
            </a:extLst>
          </p:cNvPr>
          <p:cNvSpPr>
            <a:spLocks noGrp="1"/>
          </p:cNvSpPr>
          <p:nvPr>
            <p:ph type="title"/>
          </p:nvPr>
        </p:nvSpPr>
        <p:spPr>
          <a:xfrm>
            <a:off x="649224" y="645106"/>
            <a:ext cx="6574536" cy="809745"/>
          </a:xfrm>
        </p:spPr>
        <p:txBody>
          <a:bodyPr vert="horz" lIns="91440" tIns="45720" rIns="91440" bIns="45720" rtlCol="0" anchor="t">
            <a:normAutofit/>
          </a:bodyPr>
          <a:lstStyle/>
          <a:p>
            <a:pPr algn="ctr" defTabSz="457200"/>
            <a:r>
              <a:rPr lang="en-US" b="1" dirty="0">
                <a:solidFill>
                  <a:schemeClr val="tx1"/>
                </a:solidFill>
                <a:latin typeface="Bembo" panose="02020502050201020203" pitchFamily="18" charset="0"/>
              </a:rPr>
              <a:t>PROCRASTINATION</a:t>
            </a:r>
          </a:p>
        </p:txBody>
      </p:sp>
      <p:sp>
        <p:nvSpPr>
          <p:cNvPr id="45" name="Rectangle 44">
            <a:extLst>
              <a:ext uri="{FF2B5EF4-FFF2-40B4-BE49-F238E27FC236}">
                <a16:creationId xmlns:a16="http://schemas.microsoft.com/office/drawing/2014/main" id="{2ED05F70-AB3E-4472-B26B-EFE6A5A59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9C71728-2BD1-4D13-9333-1FB53748EB2C}"/>
              </a:ext>
            </a:extLst>
          </p:cNvPr>
          <p:cNvSpPr>
            <a:spLocks noGrp="1"/>
          </p:cNvSpPr>
          <p:nvPr>
            <p:ph sz="half" idx="1"/>
          </p:nvPr>
        </p:nvSpPr>
        <p:spPr>
          <a:xfrm>
            <a:off x="649224" y="2133600"/>
            <a:ext cx="6574535" cy="3759253"/>
          </a:xfrm>
        </p:spPr>
        <p:txBody>
          <a:bodyPr vert="horz" lIns="91440" tIns="45720" rIns="91440" bIns="45720" rtlCol="0">
            <a:normAutofit/>
          </a:bodyPr>
          <a:lstStyle/>
          <a:p>
            <a:pPr algn="just" defTabSz="457200"/>
            <a:r>
              <a:rPr lang="en-US" dirty="0">
                <a:solidFill>
                  <a:schemeClr val="tx1"/>
                </a:solidFill>
                <a:latin typeface="Bembo" panose="02020502050201020203" pitchFamily="18" charset="0"/>
              </a:rPr>
              <a:t>La </a:t>
            </a:r>
            <a:r>
              <a:rPr lang="en-US" dirty="0">
                <a:solidFill>
                  <a:srgbClr val="C00000"/>
                </a:solidFill>
                <a:latin typeface="Bembo" panose="02020502050201020203" pitchFamily="18" charset="0"/>
              </a:rPr>
              <a:t>procrastination</a:t>
            </a:r>
            <a:r>
              <a:rPr lang="en-US" dirty="0">
                <a:solidFill>
                  <a:schemeClr val="tx1"/>
                </a:solidFill>
                <a:latin typeface="Bembo" panose="02020502050201020203" pitchFamily="18" charset="0"/>
              </a:rPr>
              <a:t> (du </a:t>
            </a:r>
            <a:r>
              <a:rPr lang="en-US" dirty="0" err="1">
                <a:solidFill>
                  <a:schemeClr val="tx1"/>
                </a:solidFill>
                <a:latin typeface="Bembo" panose="02020502050201020203" pitchFamily="18" charset="0"/>
              </a:rPr>
              <a:t>latin</a:t>
            </a:r>
            <a:r>
              <a:rPr lang="en-US" dirty="0">
                <a:solidFill>
                  <a:schemeClr val="tx1"/>
                </a:solidFill>
                <a:latin typeface="Bembo" panose="02020502050201020203" pitchFamily="18" charset="0"/>
              </a:rPr>
              <a:t> </a:t>
            </a:r>
            <a:r>
              <a:rPr lang="en-US" i="1" dirty="0">
                <a:solidFill>
                  <a:schemeClr val="tx1"/>
                </a:solidFill>
                <a:latin typeface="Bembo" panose="02020502050201020203" pitchFamily="18" charset="0"/>
              </a:rPr>
              <a:t>pro</a:t>
            </a:r>
            <a:r>
              <a:rPr lang="en-US" dirty="0">
                <a:solidFill>
                  <a:schemeClr val="tx1"/>
                </a:solidFill>
                <a:latin typeface="Bembo" panose="02020502050201020203" pitchFamily="18" charset="0"/>
              </a:rPr>
              <a:t> « </a:t>
            </a:r>
            <a:r>
              <a:rPr lang="en-US" dirty="0" err="1">
                <a:solidFill>
                  <a:schemeClr val="tx1"/>
                </a:solidFill>
                <a:latin typeface="Bembo" panose="02020502050201020203" pitchFamily="18" charset="0"/>
              </a:rPr>
              <a:t>en</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avant</a:t>
            </a:r>
            <a:r>
              <a:rPr lang="en-US" dirty="0">
                <a:solidFill>
                  <a:schemeClr val="tx1"/>
                </a:solidFill>
                <a:latin typeface="Bembo" panose="02020502050201020203" pitchFamily="18" charset="0"/>
              </a:rPr>
              <a:t> » et </a:t>
            </a:r>
            <a:r>
              <a:rPr lang="en-US" i="1" dirty="0" err="1">
                <a:solidFill>
                  <a:schemeClr val="tx1"/>
                </a:solidFill>
                <a:latin typeface="Bembo" panose="02020502050201020203" pitchFamily="18" charset="0"/>
              </a:rPr>
              <a:t>crastinus</a:t>
            </a:r>
            <a:r>
              <a:rPr lang="en-US" dirty="0">
                <a:solidFill>
                  <a:schemeClr val="tx1"/>
                </a:solidFill>
                <a:latin typeface="Bembo" panose="02020502050201020203" pitchFamily="18" charset="0"/>
              </a:rPr>
              <a:t> « du </a:t>
            </a:r>
            <a:r>
              <a:rPr lang="en-US" dirty="0" err="1">
                <a:solidFill>
                  <a:schemeClr val="tx1"/>
                </a:solidFill>
                <a:latin typeface="Bembo" panose="02020502050201020203" pitchFamily="18" charset="0"/>
              </a:rPr>
              <a:t>lendemain</a:t>
            </a:r>
            <a:r>
              <a:rPr lang="en-US" dirty="0">
                <a:solidFill>
                  <a:schemeClr val="tx1"/>
                </a:solidFill>
                <a:latin typeface="Bembo" panose="02020502050201020203" pitchFamily="18" charset="0"/>
              </a:rPr>
              <a:t> ») </a:t>
            </a:r>
            <a:r>
              <a:rPr lang="en-US" dirty="0" err="1">
                <a:solidFill>
                  <a:schemeClr val="tx1"/>
                </a:solidFill>
                <a:latin typeface="Bembo" panose="02020502050201020203" pitchFamily="18" charset="0"/>
              </a:rPr>
              <a:t>est</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une</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tendance</a:t>
            </a:r>
            <a:r>
              <a:rPr lang="en-US" dirty="0">
                <a:solidFill>
                  <a:schemeClr val="tx1"/>
                </a:solidFill>
                <a:latin typeface="Bembo" panose="02020502050201020203" pitchFamily="18" charset="0"/>
              </a:rPr>
              <a:t> à </a:t>
            </a:r>
            <a:r>
              <a:rPr lang="en-US" dirty="0" err="1">
                <a:solidFill>
                  <a:schemeClr val="tx1"/>
                </a:solidFill>
                <a:latin typeface="Bembo" panose="02020502050201020203" pitchFamily="18" charset="0"/>
              </a:rPr>
              <a:t>remettre</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systématiquement</a:t>
            </a:r>
            <a:r>
              <a:rPr lang="en-US" dirty="0">
                <a:solidFill>
                  <a:schemeClr val="tx1"/>
                </a:solidFill>
                <a:latin typeface="Bembo" panose="02020502050201020203" pitchFamily="18" charset="0"/>
              </a:rPr>
              <a:t> au </a:t>
            </a:r>
            <a:r>
              <a:rPr lang="en-US" dirty="0" err="1">
                <a:solidFill>
                  <a:schemeClr val="tx1"/>
                </a:solidFill>
                <a:latin typeface="Bembo" panose="02020502050201020203" pitchFamily="18" charset="0"/>
              </a:rPr>
              <a:t>lendemain</a:t>
            </a:r>
            <a:r>
              <a:rPr lang="en-US" dirty="0">
                <a:solidFill>
                  <a:schemeClr val="tx1"/>
                </a:solidFill>
                <a:latin typeface="Bembo" panose="02020502050201020203" pitchFamily="18" charset="0"/>
              </a:rPr>
              <a:t> des actions (</a:t>
            </a:r>
            <a:r>
              <a:rPr lang="en-US" dirty="0" err="1">
                <a:solidFill>
                  <a:schemeClr val="tx1"/>
                </a:solidFill>
                <a:latin typeface="Bembo" panose="02020502050201020203" pitchFamily="18" charset="0"/>
              </a:rPr>
              <a:t>qu’elles</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soient</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limitées</a:t>
            </a:r>
            <a:r>
              <a:rPr lang="en-US" dirty="0">
                <a:solidFill>
                  <a:schemeClr val="tx1"/>
                </a:solidFill>
                <a:latin typeface="Bembo" panose="02020502050201020203" pitchFamily="18" charset="0"/>
              </a:rPr>
              <a:t> à un </a:t>
            </a:r>
            <a:r>
              <a:rPr lang="en-US" dirty="0" err="1">
                <a:solidFill>
                  <a:schemeClr val="tx1"/>
                </a:solidFill>
                <a:latin typeface="Bembo" panose="02020502050201020203" pitchFamily="18" charset="0"/>
              </a:rPr>
              <a:t>domaine</a:t>
            </a:r>
            <a:r>
              <a:rPr lang="en-US" dirty="0">
                <a:solidFill>
                  <a:schemeClr val="tx1"/>
                </a:solidFill>
                <a:latin typeface="Bembo" panose="02020502050201020203" pitchFamily="18" charset="0"/>
              </a:rPr>
              <a:t> précis de la vie </a:t>
            </a:r>
            <a:r>
              <a:rPr lang="en-US" dirty="0" err="1">
                <a:solidFill>
                  <a:schemeClr val="tx1"/>
                </a:solidFill>
                <a:latin typeface="Bembo" panose="02020502050201020203" pitchFamily="18" charset="0"/>
              </a:rPr>
              <a:t>quotidienne</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ou</a:t>
            </a:r>
            <a:r>
              <a:rPr lang="en-US" dirty="0">
                <a:solidFill>
                  <a:schemeClr val="tx1"/>
                </a:solidFill>
                <a:latin typeface="Bembo" panose="02020502050201020203" pitchFamily="18" charset="0"/>
              </a:rPr>
              <a:t> non). Le « </a:t>
            </a:r>
            <a:r>
              <a:rPr lang="en-US" dirty="0" err="1">
                <a:solidFill>
                  <a:schemeClr val="tx1"/>
                </a:solidFill>
                <a:latin typeface="Bembo" panose="02020502050201020203" pitchFamily="18" charset="0"/>
              </a:rPr>
              <a:t>retardataire</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chronique</a:t>
            </a:r>
            <a:r>
              <a:rPr lang="en-US" dirty="0">
                <a:solidFill>
                  <a:schemeClr val="tx1"/>
                </a:solidFill>
                <a:latin typeface="Bembo" panose="02020502050201020203" pitchFamily="18" charset="0"/>
              </a:rPr>
              <a:t> », </a:t>
            </a:r>
            <a:r>
              <a:rPr lang="en-US" dirty="0" err="1">
                <a:solidFill>
                  <a:schemeClr val="tx1"/>
                </a:solidFill>
                <a:latin typeface="Bembo" panose="02020502050201020203" pitchFamily="18" charset="0"/>
              </a:rPr>
              <a:t>appelé</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procrastinateur</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n’arrive</a:t>
            </a:r>
            <a:r>
              <a:rPr lang="en-US" dirty="0">
                <a:solidFill>
                  <a:schemeClr val="tx1"/>
                </a:solidFill>
                <a:latin typeface="Bembo" panose="02020502050201020203" pitchFamily="18" charset="0"/>
              </a:rPr>
              <a:t> pas à se « </a:t>
            </a:r>
            <a:r>
              <a:rPr lang="en-US" dirty="0" err="1">
                <a:solidFill>
                  <a:schemeClr val="tx1"/>
                </a:solidFill>
                <a:latin typeface="Bembo" panose="02020502050201020203" pitchFamily="18" charset="0"/>
              </a:rPr>
              <a:t>mettre</a:t>
            </a:r>
            <a:r>
              <a:rPr lang="en-US" dirty="0">
                <a:solidFill>
                  <a:schemeClr val="tx1"/>
                </a:solidFill>
                <a:latin typeface="Bembo" panose="02020502050201020203" pitchFamily="18" charset="0"/>
              </a:rPr>
              <a:t> au travail », surtout </a:t>
            </a:r>
            <a:r>
              <a:rPr lang="en-US" dirty="0" err="1">
                <a:solidFill>
                  <a:schemeClr val="tx1"/>
                </a:solidFill>
                <a:latin typeface="Bembo" panose="02020502050201020203" pitchFamily="18" charset="0"/>
              </a:rPr>
              <a:t>lorsque</a:t>
            </a:r>
            <a:r>
              <a:rPr lang="en-US" dirty="0">
                <a:solidFill>
                  <a:schemeClr val="tx1"/>
                </a:solidFill>
                <a:latin typeface="Bembo" panose="02020502050201020203" pitchFamily="18" charset="0"/>
              </a:rPr>
              <a:t> </a:t>
            </a:r>
            <a:r>
              <a:rPr lang="en-US" dirty="0" err="1">
                <a:solidFill>
                  <a:schemeClr val="tx1"/>
                </a:solidFill>
                <a:latin typeface="Bembo" panose="02020502050201020203" pitchFamily="18" charset="0"/>
              </a:rPr>
              <a:t>cela</a:t>
            </a:r>
            <a:r>
              <a:rPr lang="en-US" dirty="0">
                <a:solidFill>
                  <a:schemeClr val="tx1"/>
                </a:solidFill>
                <a:latin typeface="Bembo" panose="02020502050201020203" pitchFamily="18" charset="0"/>
              </a:rPr>
              <a:t> ne </a:t>
            </a:r>
            <a:r>
              <a:rPr lang="en-US" dirty="0" err="1">
                <a:solidFill>
                  <a:schemeClr val="tx1"/>
                </a:solidFill>
                <a:latin typeface="Bembo" panose="02020502050201020203" pitchFamily="18" charset="0"/>
              </a:rPr>
              <a:t>lui</a:t>
            </a:r>
            <a:r>
              <a:rPr lang="en-US" dirty="0">
                <a:solidFill>
                  <a:schemeClr val="tx1"/>
                </a:solidFill>
                <a:latin typeface="Bembo" panose="02020502050201020203" pitchFamily="18" charset="0"/>
              </a:rPr>
              <a:t> procure pas de satisfaction </a:t>
            </a:r>
            <a:r>
              <a:rPr lang="en-US" dirty="0" err="1">
                <a:solidFill>
                  <a:schemeClr val="tx1"/>
                </a:solidFill>
                <a:latin typeface="Bembo" panose="02020502050201020203" pitchFamily="18" charset="0"/>
              </a:rPr>
              <a:t>immédiate</a:t>
            </a:r>
            <a:r>
              <a:rPr lang="en-US" dirty="0">
                <a:solidFill>
                  <a:schemeClr val="tx1"/>
                </a:solidFill>
                <a:latin typeface="Bembo" panose="02020502050201020203" pitchFamily="18" charset="0"/>
              </a:rPr>
              <a:t>.</a:t>
            </a:r>
          </a:p>
          <a:p>
            <a:pPr marL="0" indent="0" algn="just" defTabSz="457200">
              <a:buNone/>
            </a:pPr>
            <a:endParaRPr lang="en-US" dirty="0">
              <a:solidFill>
                <a:schemeClr val="tx1"/>
              </a:solidFill>
              <a:latin typeface="Bembo" panose="02020502050201020203" pitchFamily="18" charset="0"/>
            </a:endParaRPr>
          </a:p>
          <a:p>
            <a:pPr algn="just" defTabSz="457200"/>
            <a:r>
              <a:rPr lang="en-US" dirty="0">
                <a:solidFill>
                  <a:schemeClr val="tx1"/>
                </a:solidFill>
                <a:latin typeface="Bembo" panose="02020502050201020203" pitchFamily="18" charset="0"/>
              </a:rPr>
              <a:t>Dans </a:t>
            </a:r>
            <a:r>
              <a:rPr lang="en-US" i="1" dirty="0">
                <a:solidFill>
                  <a:srgbClr val="C00000"/>
                </a:solidFill>
                <a:latin typeface="Bembo" panose="02020502050201020203" pitchFamily="18" charset="0"/>
              </a:rPr>
              <a:t>Comment </a:t>
            </a:r>
            <a:r>
              <a:rPr lang="en-US" i="1" dirty="0" err="1">
                <a:solidFill>
                  <a:srgbClr val="C00000"/>
                </a:solidFill>
                <a:latin typeface="Bembo" panose="02020502050201020203" pitchFamily="18" charset="0"/>
              </a:rPr>
              <a:t>c’est</a:t>
            </a:r>
            <a:r>
              <a:rPr lang="en-US" i="1" dirty="0">
                <a:solidFill>
                  <a:srgbClr val="C00000"/>
                </a:solidFill>
                <a:latin typeface="Bembo" panose="02020502050201020203" pitchFamily="18" charset="0"/>
              </a:rPr>
              <a:t> loin</a:t>
            </a:r>
            <a:r>
              <a:rPr lang="en-US" i="1" dirty="0">
                <a:solidFill>
                  <a:schemeClr val="tx1"/>
                </a:solidFill>
                <a:latin typeface="Bembo" panose="02020502050201020203" pitchFamily="18" charset="0"/>
              </a:rPr>
              <a:t> </a:t>
            </a:r>
            <a:r>
              <a:rPr lang="en-US" dirty="0">
                <a:solidFill>
                  <a:schemeClr val="tx1"/>
                </a:solidFill>
                <a:latin typeface="Bembo" panose="02020502050201020203" pitchFamily="18" charset="0"/>
              </a:rPr>
              <a:t>(2015), </a:t>
            </a:r>
            <a:r>
              <a:rPr lang="fr-FR" dirty="0">
                <a:solidFill>
                  <a:schemeClr val="tx1"/>
                </a:solidFill>
                <a:latin typeface="Bembo" panose="02020502050201020203" pitchFamily="18" charset="0"/>
              </a:rPr>
              <a:t>Orel et Gringe, la trentaine, peinent à écrire leur premier album de rap. À l’issue d’une séance houleuse avec leurs producteurs, ils sont au pied du mur : ils ont 24h pour sortir une chanson digne de ce nom.</a:t>
            </a:r>
            <a:endParaRPr lang="en-US" dirty="0">
              <a:solidFill>
                <a:schemeClr val="tx1"/>
              </a:solidFill>
              <a:latin typeface="Bembo" panose="02020502050201020203" pitchFamily="18" charset="0"/>
            </a:endParaRPr>
          </a:p>
          <a:p>
            <a:pPr algn="just" defTabSz="457200"/>
            <a:endParaRPr lang="en-US" dirty="0">
              <a:solidFill>
                <a:schemeClr val="tx1"/>
              </a:solidFill>
              <a:latin typeface="Bembo" panose="02020502050201020203" pitchFamily="18" charset="0"/>
            </a:endParaRPr>
          </a:p>
        </p:txBody>
      </p:sp>
      <p:pic>
        <p:nvPicPr>
          <p:cNvPr id="6" name="Espace réservé du contenu 5" descr="Une image contenant personne, homme, signe, debout&#10;&#10;Description générée automatiquement">
            <a:extLst>
              <a:ext uri="{FF2B5EF4-FFF2-40B4-BE49-F238E27FC236}">
                <a16:creationId xmlns:a16="http://schemas.microsoft.com/office/drawing/2014/main" id="{472C01A6-4198-4BBA-A719-16A71A5B5C7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07530" y="645106"/>
            <a:ext cx="3890571" cy="5247747"/>
          </a:xfrm>
          <a:prstGeom prst="rect">
            <a:avLst/>
          </a:prstGeom>
        </p:spPr>
      </p:pic>
      <p:sp>
        <p:nvSpPr>
          <p:cNvPr id="47" name="Freeform 11">
            <a:extLst>
              <a:ext uri="{FF2B5EF4-FFF2-40B4-BE49-F238E27FC236}">
                <a16:creationId xmlns:a16="http://schemas.microsoft.com/office/drawing/2014/main" id="{21F6BE39-9E37-45F0-B10C-92305CFB7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02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5"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9"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re 1">
            <a:extLst>
              <a:ext uri="{FF2B5EF4-FFF2-40B4-BE49-F238E27FC236}">
                <a16:creationId xmlns:a16="http://schemas.microsoft.com/office/drawing/2014/main" id="{A13F7B8A-2093-4AE4-BA50-DF5C33C7B325}"/>
              </a:ext>
            </a:extLst>
          </p:cNvPr>
          <p:cNvSpPr>
            <a:spLocks noGrp="1"/>
          </p:cNvSpPr>
          <p:nvPr>
            <p:ph type="title"/>
          </p:nvPr>
        </p:nvSpPr>
        <p:spPr>
          <a:xfrm>
            <a:off x="6483096" y="624110"/>
            <a:ext cx="5021516" cy="868377"/>
          </a:xfrm>
        </p:spPr>
        <p:txBody>
          <a:bodyPr>
            <a:normAutofit fontScale="90000"/>
          </a:bodyPr>
          <a:lstStyle/>
          <a:p>
            <a:pPr algn="just">
              <a:lnSpc>
                <a:spcPct val="90000"/>
              </a:lnSpc>
            </a:pPr>
            <a:r>
              <a:rPr lang="fr-FR" sz="1400" dirty="0">
                <a:solidFill>
                  <a:schemeClr val="tx1"/>
                </a:solidFill>
                <a:latin typeface="Bembo" panose="02020502050201020203" pitchFamily="18" charset="0"/>
              </a:rPr>
              <a:t>Pour Madame de Graffigny et nombres </a:t>
            </a:r>
            <a:r>
              <a:rPr lang="fr-FR" sz="1400" dirty="0">
                <a:solidFill>
                  <a:srgbClr val="C00000"/>
                </a:solidFill>
                <a:latin typeface="Bembo" panose="02020502050201020203" pitchFamily="18" charset="0"/>
              </a:rPr>
              <a:t>d’épistolières</a:t>
            </a:r>
            <a:r>
              <a:rPr lang="fr-FR" sz="1400" dirty="0">
                <a:solidFill>
                  <a:schemeClr val="tx1"/>
                </a:solidFill>
                <a:latin typeface="Bembo" panose="02020502050201020203" pitchFamily="18" charset="0"/>
              </a:rPr>
              <a:t> du XVIII</a:t>
            </a:r>
            <a:r>
              <a:rPr lang="fr-FR" sz="1400" baseline="30000" dirty="0">
                <a:solidFill>
                  <a:schemeClr val="tx1"/>
                </a:solidFill>
                <a:latin typeface="Bembo" panose="02020502050201020203" pitchFamily="18" charset="0"/>
              </a:rPr>
              <a:t>e</a:t>
            </a:r>
            <a:r>
              <a:rPr lang="fr-FR" sz="1400" dirty="0">
                <a:solidFill>
                  <a:schemeClr val="tx1"/>
                </a:solidFill>
                <a:latin typeface="Bembo" panose="02020502050201020203" pitchFamily="18" charset="0"/>
              </a:rPr>
              <a:t> siècle, </a:t>
            </a:r>
            <a:r>
              <a:rPr lang="fr-FR" sz="1400" dirty="0">
                <a:solidFill>
                  <a:srgbClr val="C00000"/>
                </a:solidFill>
                <a:latin typeface="Bembo" panose="02020502050201020203" pitchFamily="18" charset="0"/>
              </a:rPr>
              <a:t>l’ennui</a:t>
            </a:r>
            <a:r>
              <a:rPr lang="fr-FR" sz="1400" dirty="0">
                <a:solidFill>
                  <a:schemeClr val="tx1"/>
                </a:solidFill>
                <a:latin typeface="Bembo" panose="02020502050201020203" pitchFamily="18" charset="0"/>
              </a:rPr>
              <a:t> est le plus redoutable des ennemis. Ces femmes de la haute aristocratie tâchent donc par une vie mondaine et culturelle effrénée ainsi que par le biais de </a:t>
            </a:r>
            <a:r>
              <a:rPr lang="fr-FR" sz="1400" dirty="0">
                <a:solidFill>
                  <a:srgbClr val="C00000"/>
                </a:solidFill>
                <a:latin typeface="Bembo" panose="02020502050201020203" pitchFamily="18" charset="0"/>
              </a:rPr>
              <a:t>l’écriture</a:t>
            </a:r>
            <a:r>
              <a:rPr lang="fr-FR" sz="1400" dirty="0">
                <a:solidFill>
                  <a:schemeClr val="tx1"/>
                </a:solidFill>
                <a:latin typeface="Bembo" panose="02020502050201020203" pitchFamily="18" charset="0"/>
              </a:rPr>
              <a:t>, de combler le vide de leurs journées. </a:t>
            </a:r>
            <a:br>
              <a:rPr lang="fr-FR" sz="1400" dirty="0">
                <a:solidFill>
                  <a:schemeClr val="tx1"/>
                </a:solidFill>
                <a:latin typeface="Bembo" panose="02020502050201020203" pitchFamily="18" charset="0"/>
              </a:rPr>
            </a:br>
            <a:br>
              <a:rPr lang="fr-FR" sz="1400" dirty="0">
                <a:solidFill>
                  <a:schemeClr val="tx1"/>
                </a:solidFill>
                <a:latin typeface="Bembo" panose="02020502050201020203" pitchFamily="18" charset="0"/>
              </a:rPr>
            </a:br>
            <a:endParaRPr lang="fr-FR" sz="1400" dirty="0">
              <a:solidFill>
                <a:schemeClr val="tx1"/>
              </a:solidFill>
              <a:latin typeface="Bembo" panose="02020502050201020203" pitchFamily="18" charset="0"/>
            </a:endParaRPr>
          </a:p>
        </p:txBody>
      </p:sp>
      <p:sp>
        <p:nvSpPr>
          <p:cNvPr id="42" name="Rectangle 41">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Espace réservé du contenu 4" descr="Une image contenant habits, personne, homme, assis&#10;&#10;Description générée automatiquement">
            <a:extLst>
              <a:ext uri="{FF2B5EF4-FFF2-40B4-BE49-F238E27FC236}">
                <a16:creationId xmlns:a16="http://schemas.microsoft.com/office/drawing/2014/main" id="{364796A3-6142-4F3A-9E1F-8874176A35DA}"/>
              </a:ext>
            </a:extLst>
          </p:cNvPr>
          <p:cNvPicPr>
            <a:picLocks noChangeAspect="1"/>
          </p:cNvPicPr>
          <p:nvPr/>
        </p:nvPicPr>
        <p:blipFill rotWithShape="1">
          <a:blip r:embed="rId2">
            <a:extLst>
              <a:ext uri="{28A0092B-C50C-407E-A947-70E740481C1C}">
                <a14:useLocalDpi xmlns:a14="http://schemas.microsoft.com/office/drawing/2010/main" val="0"/>
              </a:ext>
            </a:extLst>
          </a:blip>
          <a:srcRect l="9486"/>
          <a:stretch/>
        </p:blipFill>
        <p:spPr>
          <a:xfrm>
            <a:off x="-1555" y="1731"/>
            <a:ext cx="4671091" cy="6858000"/>
          </a:xfrm>
          <a:prstGeom prst="rect">
            <a:avLst/>
          </a:prstGeom>
        </p:spPr>
      </p:pic>
      <p:sp>
        <p:nvSpPr>
          <p:cNvPr id="9" name="Content Placeholder 8">
            <a:extLst>
              <a:ext uri="{FF2B5EF4-FFF2-40B4-BE49-F238E27FC236}">
                <a16:creationId xmlns:a16="http://schemas.microsoft.com/office/drawing/2014/main" id="{58FC74B9-E55D-4C4B-8F35-B5873268B654}"/>
              </a:ext>
            </a:extLst>
          </p:cNvPr>
          <p:cNvSpPr>
            <a:spLocks noGrp="1"/>
          </p:cNvSpPr>
          <p:nvPr>
            <p:ph idx="1"/>
          </p:nvPr>
        </p:nvSpPr>
        <p:spPr>
          <a:xfrm>
            <a:off x="6438191" y="2133600"/>
            <a:ext cx="5066419" cy="4048032"/>
          </a:xfrm>
        </p:spPr>
        <p:txBody>
          <a:bodyPr>
            <a:normAutofit/>
          </a:bodyPr>
          <a:lstStyle/>
          <a:p>
            <a:pPr marL="0" indent="0" algn="just">
              <a:buNone/>
            </a:pPr>
            <a:r>
              <a:rPr lang="fr-FR" dirty="0">
                <a:solidFill>
                  <a:schemeClr val="tx1"/>
                </a:solidFill>
                <a:latin typeface="Bembo" panose="02020502050201020203" pitchFamily="18" charset="0"/>
              </a:rPr>
              <a:t>Reprenons le fil de ma vie, peut-être aussi ennuyeuse à lire qu'à filer. Je fus hier un moment chez la belle. Elle allait sortir. Je remontai dans l'ennuyeuse chambre de mon ennuyeuse malade. J'y fis mon ennuyeuse contenance à souper, car je ne mange pas. II m'est impossible d'écrire les soirs. Je suis plus fatiguée d'ennui que je ne le serais d'une course à cheval. Je me suis levée à sept heures. [...] </a:t>
            </a:r>
          </a:p>
          <a:p>
            <a:pPr marL="0" indent="0" algn="just">
              <a:buNone/>
            </a:pPr>
            <a:r>
              <a:rPr lang="fr-FR" dirty="0">
                <a:solidFill>
                  <a:schemeClr val="tx1"/>
                </a:solidFill>
                <a:latin typeface="Bembo" panose="02020502050201020203" pitchFamily="18" charset="0"/>
              </a:rPr>
              <a:t>Mon Dieu, mes chers amis, je n'avais pas besoin d'être excédée d'ennui pour vous regretter, mais je ne souffre jamais un mal tout seul.</a:t>
            </a:r>
          </a:p>
          <a:p>
            <a:pPr marL="0" indent="0" algn="just">
              <a:buNone/>
            </a:pPr>
            <a:endParaRPr lang="fr-FR" dirty="0">
              <a:solidFill>
                <a:schemeClr val="tx1"/>
              </a:solidFill>
              <a:latin typeface="Bembo" panose="02020502050201020203" pitchFamily="18" charset="0"/>
            </a:endParaRPr>
          </a:p>
          <a:p>
            <a:pPr marL="0" indent="0" algn="r">
              <a:buNone/>
            </a:pPr>
            <a:r>
              <a:rPr lang="fr-FR" sz="1400" dirty="0">
                <a:solidFill>
                  <a:schemeClr val="tx1"/>
                </a:solidFill>
                <a:latin typeface="Bembo" panose="02020502050201020203" pitchFamily="18" charset="0"/>
              </a:rPr>
              <a:t>Madame de Graffigny, </a:t>
            </a:r>
            <a:r>
              <a:rPr lang="fr-FR" sz="1400" i="1" dirty="0">
                <a:solidFill>
                  <a:schemeClr val="tx1"/>
                </a:solidFill>
                <a:latin typeface="Bembo" panose="02020502050201020203" pitchFamily="18" charset="0"/>
              </a:rPr>
              <a:t>Correspondance</a:t>
            </a:r>
            <a:r>
              <a:rPr lang="fr-FR" sz="1400" dirty="0">
                <a:solidFill>
                  <a:schemeClr val="tx1"/>
                </a:solidFill>
                <a:latin typeface="Bembo" panose="02020502050201020203" pitchFamily="18" charset="0"/>
              </a:rPr>
              <a:t>, XVIII</a:t>
            </a:r>
            <a:r>
              <a:rPr lang="fr-FR" sz="1400" baseline="30000" dirty="0">
                <a:solidFill>
                  <a:schemeClr val="tx1"/>
                </a:solidFill>
                <a:latin typeface="Bembo" panose="02020502050201020203" pitchFamily="18" charset="0"/>
              </a:rPr>
              <a:t>e</a:t>
            </a:r>
            <a:r>
              <a:rPr lang="fr-FR" sz="1400" dirty="0">
                <a:solidFill>
                  <a:schemeClr val="tx1"/>
                </a:solidFill>
                <a:latin typeface="Bembo" panose="02020502050201020203" pitchFamily="18" charset="0"/>
              </a:rPr>
              <a:t> siècle.</a:t>
            </a:r>
          </a:p>
          <a:p>
            <a:endParaRPr lang="en-US" dirty="0">
              <a:solidFill>
                <a:schemeClr val="tx1"/>
              </a:solidFill>
            </a:endParaRPr>
          </a:p>
        </p:txBody>
      </p:sp>
      <p:sp>
        <p:nvSpPr>
          <p:cNvPr id="6" name="ZoneTexte 5">
            <a:extLst>
              <a:ext uri="{FF2B5EF4-FFF2-40B4-BE49-F238E27FC236}">
                <a16:creationId xmlns:a16="http://schemas.microsoft.com/office/drawing/2014/main" id="{5E4D0AAA-899D-4F9B-B31E-A18591AB0A0A}"/>
              </a:ext>
            </a:extLst>
          </p:cNvPr>
          <p:cNvSpPr txBox="1"/>
          <p:nvPr/>
        </p:nvSpPr>
        <p:spPr>
          <a:xfrm>
            <a:off x="1101866" y="6548994"/>
            <a:ext cx="2579530" cy="253916"/>
          </a:xfrm>
          <a:prstGeom prst="rect">
            <a:avLst/>
          </a:prstGeom>
          <a:noFill/>
        </p:spPr>
        <p:txBody>
          <a:bodyPr wrap="square" rtlCol="0">
            <a:spAutoFit/>
          </a:bodyPr>
          <a:lstStyle/>
          <a:p>
            <a:r>
              <a:rPr lang="fr-FR" sz="1050" dirty="0">
                <a:latin typeface="Bembo" panose="02020502050201020203" pitchFamily="18" charset="0"/>
              </a:rPr>
              <a:t>F. Boucher, </a:t>
            </a:r>
            <a:r>
              <a:rPr lang="fr-FR" sz="1050" i="1" dirty="0">
                <a:latin typeface="Bembo" panose="02020502050201020203" pitchFamily="18" charset="0"/>
              </a:rPr>
              <a:t>Madame de Pompadour</a:t>
            </a:r>
            <a:r>
              <a:rPr lang="fr-FR" sz="1050" dirty="0">
                <a:latin typeface="Bembo" panose="02020502050201020203" pitchFamily="18" charset="0"/>
              </a:rPr>
              <a:t>, 1756.</a:t>
            </a:r>
          </a:p>
        </p:txBody>
      </p:sp>
    </p:spTree>
    <p:extLst>
      <p:ext uri="{BB962C8B-B14F-4D97-AF65-F5344CB8AC3E}">
        <p14:creationId xmlns:p14="http://schemas.microsoft.com/office/powerpoint/2010/main" val="349431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BCB79A-45B4-47AB-A90C-7D3C8E73ADE9}"/>
              </a:ext>
            </a:extLst>
          </p:cNvPr>
          <p:cNvSpPr>
            <a:spLocks noGrp="1"/>
          </p:cNvSpPr>
          <p:nvPr>
            <p:ph type="title"/>
          </p:nvPr>
        </p:nvSpPr>
        <p:spPr>
          <a:xfrm>
            <a:off x="3045204" y="573033"/>
            <a:ext cx="7835317" cy="747490"/>
          </a:xfrm>
        </p:spPr>
        <p:txBody>
          <a:bodyPr>
            <a:normAutofit fontScale="90000"/>
          </a:bodyPr>
          <a:lstStyle/>
          <a:p>
            <a:pPr algn="just"/>
            <a:r>
              <a:rPr lang="fr-FR" sz="1600" i="1" dirty="0">
                <a:solidFill>
                  <a:schemeClr val="tx1"/>
                </a:solidFill>
                <a:latin typeface="Bembo" panose="02020502050201020203" pitchFamily="18" charset="0"/>
              </a:rPr>
              <a:t>Dans ce poème typiquement </a:t>
            </a:r>
            <a:r>
              <a:rPr lang="fr-FR" sz="1600" i="1" dirty="0">
                <a:solidFill>
                  <a:srgbClr val="C00000"/>
                </a:solidFill>
                <a:latin typeface="Bembo" panose="02020502050201020203" pitchFamily="18" charset="0"/>
              </a:rPr>
              <a:t>romantique</a:t>
            </a:r>
            <a:r>
              <a:rPr lang="fr-FR" sz="1600" i="1" dirty="0">
                <a:solidFill>
                  <a:schemeClr val="tx1"/>
                </a:solidFill>
                <a:latin typeface="Bembo" panose="02020502050201020203" pitchFamily="18" charset="0"/>
              </a:rPr>
              <a:t> intitulé « Le Lac », Lamartine fait le constat douloureux de la </a:t>
            </a:r>
            <a:r>
              <a:rPr lang="fr-FR" sz="1600" i="1" dirty="0">
                <a:solidFill>
                  <a:srgbClr val="C00000"/>
                </a:solidFill>
                <a:latin typeface="Bembo" panose="02020502050201020203" pitchFamily="18" charset="0"/>
              </a:rPr>
              <a:t>fuite du temps </a:t>
            </a:r>
            <a:r>
              <a:rPr lang="fr-FR" sz="1600" i="1" dirty="0">
                <a:solidFill>
                  <a:schemeClr val="tx1"/>
                </a:solidFill>
                <a:latin typeface="Bembo" panose="02020502050201020203" pitchFamily="18" charset="0"/>
              </a:rPr>
              <a:t>et de la </a:t>
            </a:r>
            <a:r>
              <a:rPr lang="fr-FR" sz="1600" i="1" dirty="0">
                <a:solidFill>
                  <a:srgbClr val="C00000"/>
                </a:solidFill>
                <a:latin typeface="Bembo" panose="02020502050201020203" pitchFamily="18" charset="0"/>
              </a:rPr>
              <a:t>perte</a:t>
            </a:r>
            <a:r>
              <a:rPr lang="fr-FR" sz="1600" i="1" dirty="0">
                <a:solidFill>
                  <a:schemeClr val="tx1"/>
                </a:solidFill>
                <a:latin typeface="Bembo" panose="02020502050201020203" pitchFamily="18" charset="0"/>
              </a:rPr>
              <a:t> des êtres chers. La </a:t>
            </a:r>
            <a:r>
              <a:rPr lang="fr-FR" sz="1600" i="1" dirty="0">
                <a:solidFill>
                  <a:srgbClr val="C00000"/>
                </a:solidFill>
                <a:latin typeface="Bembo" panose="02020502050201020203" pitchFamily="18" charset="0"/>
              </a:rPr>
              <a:t>nature</a:t>
            </a:r>
            <a:r>
              <a:rPr lang="fr-FR" sz="1600" i="1" dirty="0">
                <a:solidFill>
                  <a:schemeClr val="tx1"/>
                </a:solidFill>
                <a:latin typeface="Bembo" panose="02020502050201020203" pitchFamily="18" charset="0"/>
              </a:rPr>
              <a:t> devient la complice de la </a:t>
            </a:r>
            <a:r>
              <a:rPr lang="fr-FR" sz="1600" i="1" dirty="0">
                <a:solidFill>
                  <a:srgbClr val="C00000"/>
                </a:solidFill>
                <a:latin typeface="Bembo" panose="02020502050201020203" pitchFamily="18" charset="0"/>
              </a:rPr>
              <a:t>nostalgie</a:t>
            </a:r>
            <a:r>
              <a:rPr lang="fr-FR" sz="1600" i="1" dirty="0">
                <a:solidFill>
                  <a:schemeClr val="tx1"/>
                </a:solidFill>
                <a:latin typeface="Bembo" panose="02020502050201020203" pitchFamily="18" charset="0"/>
              </a:rPr>
              <a:t> éprouvée et recueille l’épanchement de l’homme impuissant face au temps, qui coule comme une eau qu’on ne peut retenir.</a:t>
            </a:r>
            <a:br>
              <a:rPr lang="fr-FR" sz="1600" i="1" dirty="0">
                <a:solidFill>
                  <a:schemeClr val="tx1"/>
                </a:solidFill>
                <a:latin typeface="Bembo" panose="02020502050201020203" pitchFamily="18" charset="0"/>
              </a:rPr>
            </a:br>
            <a:br>
              <a:rPr lang="fr-FR" sz="1600" i="1" dirty="0">
                <a:solidFill>
                  <a:schemeClr val="tx1"/>
                </a:solidFill>
                <a:latin typeface="Bembo" panose="02020502050201020203" pitchFamily="18" charset="0"/>
              </a:rPr>
            </a:br>
            <a:endParaRPr lang="fr-FR" sz="1600" i="1" dirty="0">
              <a:solidFill>
                <a:schemeClr val="tx1"/>
              </a:solidFill>
              <a:latin typeface="Bembo" panose="02020502050201020203" pitchFamily="18" charset="0"/>
            </a:endParaRPr>
          </a:p>
        </p:txBody>
      </p:sp>
      <p:sp>
        <p:nvSpPr>
          <p:cNvPr id="3" name="Espace réservé du contenu 2">
            <a:extLst>
              <a:ext uri="{FF2B5EF4-FFF2-40B4-BE49-F238E27FC236}">
                <a16:creationId xmlns:a16="http://schemas.microsoft.com/office/drawing/2014/main" id="{09DB6DFE-FDFA-459F-9C6E-41053BC91E0D}"/>
              </a:ext>
            </a:extLst>
          </p:cNvPr>
          <p:cNvSpPr>
            <a:spLocks noGrp="1"/>
          </p:cNvSpPr>
          <p:nvPr>
            <p:ph sz="half" idx="1"/>
          </p:nvPr>
        </p:nvSpPr>
        <p:spPr>
          <a:xfrm>
            <a:off x="2589214" y="1619075"/>
            <a:ext cx="3383748" cy="4665892"/>
          </a:xfrm>
        </p:spPr>
        <p:txBody>
          <a:bodyPr>
            <a:noAutofit/>
          </a:bodyPr>
          <a:lstStyle/>
          <a:p>
            <a:pPr marL="0" indent="0">
              <a:buNone/>
            </a:pPr>
            <a:r>
              <a:rPr lang="fr-FR" sz="1050" dirty="0">
                <a:solidFill>
                  <a:schemeClr val="tx1"/>
                </a:solidFill>
                <a:latin typeface="Bembo" panose="02020502050201020203" pitchFamily="18" charset="0"/>
              </a:rPr>
              <a:t>Ainsi, toujours poussés vers de nouveaux rivages,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Dans la nuit éternelle emportés sans retour,</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Ne pourrons-nous jamais sur l'océan des âges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Jeter l'ancre un seul jour ?</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Ô lac ! l'année à peine a fini sa carrière,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Et près des flots chéris qu'elle devait revoir,</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Regarde ! je viens seul m'asseoir sur cette pierre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Où tu la vis s'asseoir !</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Tu mugissais ainsi sous ces roches profondes,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Ainsi tu te brisais sur leurs flancs déchirés,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Ainsi le vent jetait l'écume de tes ondes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Sur ses pieds adorés.</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Un soir, t'en souvient-il ? nous voguions en silence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On n'entendait au loin, sur l'onde et sous les cieux,</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Que le bruit des rameurs qui frappaient en cadence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Tes flots harmonieux.</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Tout à coup des accents inconnus à la terre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Du rivage charmé frappèrent les échos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Le flot fut attentif, et la voix qui m'est chère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Laissa tomber ces mots :</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 Ô temps ! suspends ton vol, et vous, heures propices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Suspendez votre cours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Laissez-nous savourer les rapides délices</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Des plus beaux de nos jours !</a:t>
            </a:r>
          </a:p>
        </p:txBody>
      </p:sp>
      <p:sp>
        <p:nvSpPr>
          <p:cNvPr id="4" name="Espace réservé du contenu 3">
            <a:extLst>
              <a:ext uri="{FF2B5EF4-FFF2-40B4-BE49-F238E27FC236}">
                <a16:creationId xmlns:a16="http://schemas.microsoft.com/office/drawing/2014/main" id="{BC4A8699-384A-4B8B-854E-2ED0B30C2E34}"/>
              </a:ext>
            </a:extLst>
          </p:cNvPr>
          <p:cNvSpPr>
            <a:spLocks noGrp="1"/>
          </p:cNvSpPr>
          <p:nvPr>
            <p:ph sz="half" idx="2"/>
          </p:nvPr>
        </p:nvSpPr>
        <p:spPr>
          <a:xfrm>
            <a:off x="7190748" y="1619075"/>
            <a:ext cx="3417075" cy="4496499"/>
          </a:xfrm>
        </p:spPr>
        <p:txBody>
          <a:bodyPr>
            <a:noAutofit/>
          </a:bodyPr>
          <a:lstStyle/>
          <a:p>
            <a:pPr marL="0" indent="0">
              <a:buNone/>
            </a:pPr>
            <a:r>
              <a:rPr lang="fr-FR" sz="1050" dirty="0">
                <a:solidFill>
                  <a:schemeClr val="tx1"/>
                </a:solidFill>
                <a:latin typeface="Bembo" panose="02020502050201020203" pitchFamily="18" charset="0"/>
              </a:rPr>
              <a:t>Assez de malheureux ici-bas vous implorent,</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Coulez, coulez pour eux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Prenez avec leurs jours les soins qui les dévorent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Oubliez les heureux.</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Mais je demande en vain quelques moments encore,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Le temps m'échappe et fuit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Je dis à cette nuit : Sois plus lente ; et l'aurore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Va dissiper la nuit.</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Aimons donc, aimons donc ! de l'heure fugitive,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Hâtons-nous, jouissons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L'homme n'a point de port, le temps n'a point de rive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Il coule, et nous passons ! »</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Temps jaloux, se peut-il que ces moments d'ivresse,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Où l'amour à longs flots nous verse le bonheur,</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S'envolent loin de nous de la même vitesse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Que les jours de malheur ?</a:t>
            </a:r>
            <a:br>
              <a:rPr lang="fr-FR" sz="1050" dirty="0">
                <a:solidFill>
                  <a:schemeClr val="tx1"/>
                </a:solidFill>
                <a:latin typeface="Bembo" panose="02020502050201020203" pitchFamily="18" charset="0"/>
              </a:rPr>
            </a:b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Eh quoi ! n'en pourrons-nous fixer au moins la trace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Quoi ! passés pour jamais ! quoi ! tout entiers perdus !</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Ce temps qui les donna, ce temps qui les efface,</a:t>
            </a:r>
            <a:br>
              <a:rPr lang="fr-FR" sz="1050" dirty="0">
                <a:solidFill>
                  <a:schemeClr val="tx1"/>
                </a:solidFill>
                <a:latin typeface="Bembo" panose="02020502050201020203" pitchFamily="18" charset="0"/>
              </a:rPr>
            </a:br>
            <a:r>
              <a:rPr lang="fr-FR" sz="1050" dirty="0">
                <a:solidFill>
                  <a:schemeClr val="tx1"/>
                </a:solidFill>
                <a:latin typeface="Bembo" panose="02020502050201020203" pitchFamily="18" charset="0"/>
              </a:rPr>
              <a:t>Ne nous les rendra plus ! […]</a:t>
            </a:r>
          </a:p>
          <a:p>
            <a:pPr marL="0" indent="0">
              <a:buNone/>
            </a:pPr>
            <a:endParaRPr lang="fr-FR" sz="1050" dirty="0">
              <a:solidFill>
                <a:schemeClr val="tx1"/>
              </a:solidFill>
              <a:latin typeface="Bembo" panose="02020502050201020203" pitchFamily="18" charset="0"/>
            </a:endParaRPr>
          </a:p>
          <a:p>
            <a:pPr marL="0" indent="0" algn="r">
              <a:buNone/>
            </a:pPr>
            <a:r>
              <a:rPr lang="fr-FR" sz="1050" dirty="0">
                <a:solidFill>
                  <a:schemeClr val="tx1"/>
                </a:solidFill>
                <a:latin typeface="Bembo" panose="02020502050201020203" pitchFamily="18" charset="0"/>
              </a:rPr>
              <a:t>A. de Lamartine, </a:t>
            </a:r>
            <a:r>
              <a:rPr lang="fr-FR" sz="1050" i="1" dirty="0">
                <a:solidFill>
                  <a:schemeClr val="tx1"/>
                </a:solidFill>
                <a:latin typeface="Bembo" panose="02020502050201020203" pitchFamily="18" charset="0"/>
              </a:rPr>
              <a:t>Méditations poétiques</a:t>
            </a:r>
            <a:r>
              <a:rPr lang="fr-FR" sz="1050" dirty="0">
                <a:solidFill>
                  <a:schemeClr val="tx1"/>
                </a:solidFill>
                <a:latin typeface="Bembo" panose="02020502050201020203" pitchFamily="18" charset="0"/>
              </a:rPr>
              <a:t>, 1820.</a:t>
            </a:r>
          </a:p>
          <a:p>
            <a:pPr marL="0" indent="0">
              <a:buNone/>
            </a:pPr>
            <a:endParaRPr lang="fr-FR" sz="1050" dirty="0">
              <a:solidFill>
                <a:schemeClr val="tx1"/>
              </a:solidFill>
              <a:latin typeface="Bembo" panose="02020502050201020203" pitchFamily="18" charset="0"/>
            </a:endParaRPr>
          </a:p>
        </p:txBody>
      </p:sp>
    </p:spTree>
    <p:extLst>
      <p:ext uri="{BB962C8B-B14F-4D97-AF65-F5344CB8AC3E}">
        <p14:creationId xmlns:p14="http://schemas.microsoft.com/office/powerpoint/2010/main" val="2151639991"/>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0</TotalTime>
  <Words>5602</Words>
  <Application>Microsoft Office PowerPoint</Application>
  <PresentationFormat>Grand écran</PresentationFormat>
  <Paragraphs>156</Paragraphs>
  <Slides>20</Slides>
  <Notes>0</Notes>
  <HiddenSlides>0</HiddenSlides>
  <MMClips>1</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20</vt:i4>
      </vt:variant>
    </vt:vector>
  </HeadingPairs>
  <TitlesOfParts>
    <vt:vector size="32" baseType="lpstr">
      <vt:lpstr>AR BLANCA</vt:lpstr>
      <vt:lpstr>Arial</vt:lpstr>
      <vt:lpstr>Arvo</vt:lpstr>
      <vt:lpstr>Bembo</vt:lpstr>
      <vt:lpstr>Berlin Sans FB</vt:lpstr>
      <vt:lpstr>Bradley Hand ITC</vt:lpstr>
      <vt:lpstr>Century Gothic</vt:lpstr>
      <vt:lpstr>Comic Sans MS</vt:lpstr>
      <vt:lpstr>French Script MT</vt:lpstr>
      <vt:lpstr>Harlow Solid Italic</vt:lpstr>
      <vt:lpstr>Wingdings 3</vt:lpstr>
      <vt:lpstr>Brin</vt:lpstr>
      <vt:lpstr>  « Celui qui connaît l’art de vivre  avec soi-même ignore l’ennui »   Érasme</vt:lpstr>
      <vt:lpstr>E. Hopper, Sunday, 1926.</vt:lpstr>
      <vt:lpstr>François Villon reprend à la Renaissance le motif traditionnel du « tempus fugit » sur un ton léger, qui n’en rappelle pas moins la leçon : il faut savourer la vie tant qu’il est encore temps… </vt:lpstr>
      <vt:lpstr>Quelques concepts</vt:lpstr>
      <vt:lpstr>Philippe de Champaigne, Vanité, 1602-1674.</vt:lpstr>
      <vt:lpstr>Au XVIIe siècle, en adepte de l’épicurisme, La Fontaine, comme son personnage Jean, préfère se plonger dans le néant du sommeil ou goûter en paix les douceurs de l’oisiveté ; la course à la richesse ne l’intéresse pas et il proclame une certaine indifférence devant le cours pourtant si précieux d’un temps qui passe vite.   </vt:lpstr>
      <vt:lpstr>PROCRASTINATION</vt:lpstr>
      <vt:lpstr>Pour Madame de Graffigny et nombres d’épistolières du XVIIIe siècle, l’ennui est le plus redoutable des ennemis. Ces femmes de la haute aristocratie tâchent donc par une vie mondaine et culturelle effrénée ainsi que par le biais de l’écriture, de combler le vide de leurs journées.   </vt:lpstr>
      <vt:lpstr>Dans ce poème typiquement romantique intitulé « Le Lac », Lamartine fait le constat douloureux de la fuite du temps et de la perte des êtres chers. La nature devient la complice de la nostalgie éprouvée et recueille l’épanchement de l’homme impuissant face au temps, qui coule comme une eau qu’on ne peut retenir.  </vt:lpstr>
      <vt:lpstr>LE SPLEEN</vt:lpstr>
      <vt:lpstr>Chez Baudelaire, le passage du temps est intrinsèquement lié au spleen et prend souvent des formes allégoriques, comme celle de l’horloge, qui « vampirise » le poète et dévore sa vie. </vt:lpstr>
      <vt:lpstr>À la recherche du temps perdu est un roman de Marcel Proust, écrit de 1906 à 1922, dans lequel tous les événements épars de la vie se découvrent reliés les uns aux autres quand, à travers toutes ses expériences négatives ou positives, le narrateur (qui est aussi le héros du roman), découvre le sens de la vie dans l'art et la littérature.   L’épisode de la « madeleine » est une réflexion sur le temps et la façon dont le souvenir émerge parfois à la mémoire, au détour d’une sensation ou d’une émotion a priori anodines. </vt:lpstr>
      <vt:lpstr>En Europe se développe à la fin du XIXe siècle une technique d’écriture nommée « stream of consciousness » (« flux de conscience ») autour de Virginia Woolf, James Joyce, Arthur Schnitzler, qui vise à reproduire autant que faire se peut les pensées des personnages, dans leur hétérogénéité et leur façon d’appréhender le temps.  </vt:lpstr>
      <vt:lpstr>S. Dali, La Persistance de la mémoire, 1931. </vt:lpstr>
      <vt:lpstr>En attendant Godot, de Samuel Beckett, est caractéristique du théâtre de l’absurde qui se développe au XXe siècle. Deux vagabonds, Vladimir et Estragon, se retrouvent sur scène, dans un lieu indécis (une route de campagne avec un arbre) à la tombée de la nuit pour attendre Godot. Des inquiétudes naissent : est-ce le bon jour ou le bon endroit ? Peut-être est-il déjà passé ? Que faire en attendant ? Godot ne viendra jamais et les deux personnages, désœuvrés, rappellent que la vie est dépourvue de tout sens et qu’elle n’est qu’une longue attente de la fin… </vt:lpstr>
      <vt:lpstr>Un Balcon en forêt met en scène l'aspirant Grange qui, à l'automne 1939, rejoint son lieu d'affectation, une maison forte située au cœur des Ardennes. Alors que la présence de la guerre ne se manifeste guère que sous la forme d'une menace abstraite et vague, Grange passe ses journées entre la forêt, son campement et le village. L'espace et le temps semblent peu à peu se déréaliser et le monde acquérir pour Grange une tonalité poético-onirique de plus en plus marquée. </vt:lpstr>
      <vt:lpstr>Présentation PowerPoint</vt:lpstr>
      <vt:lpstr>Quelques films</vt:lpstr>
      <vt:lpstr>Présentation PowerPoint</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Celui qui connaît l’art de vivre  avec soi-même ignore l’ennui »   Érasme</dc:title>
  <dc:creator>Clémentine Bertrand</dc:creator>
  <cp:lastModifiedBy>Clémentine Bertrand</cp:lastModifiedBy>
  <cp:revision>1</cp:revision>
  <dcterms:created xsi:type="dcterms:W3CDTF">2020-04-29T10:09:12Z</dcterms:created>
  <dcterms:modified xsi:type="dcterms:W3CDTF">2020-04-29T10:09:39Z</dcterms:modified>
</cp:coreProperties>
</file>