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7" r:id="rId3"/>
    <p:sldId id="265" r:id="rId4"/>
    <p:sldId id="260" r:id="rId5"/>
    <p:sldId id="258" r:id="rId6"/>
    <p:sldId id="259" r:id="rId7"/>
    <p:sldId id="275" r:id="rId8"/>
    <p:sldId id="261" r:id="rId9"/>
    <p:sldId id="263" r:id="rId10"/>
    <p:sldId id="262" r:id="rId11"/>
    <p:sldId id="266" r:id="rId12"/>
    <p:sldId id="264" r:id="rId13"/>
    <p:sldId id="267" r:id="rId14"/>
    <p:sldId id="268" r:id="rId15"/>
    <p:sldId id="269" r:id="rId16"/>
    <p:sldId id="270" r:id="rId17"/>
    <p:sldId id="271" r:id="rId18"/>
    <p:sldId id="273" r:id="rId19"/>
    <p:sldId id="274" r:id="rId20"/>
    <p:sldId id="277" r:id="rId21"/>
    <p:sldId id="278" r:id="rId22"/>
    <p:sldId id="281"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106"/>
    <a:srgbClr val="D0020C"/>
    <a:srgbClr val="F0BE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9" autoAdjust="0"/>
    <p:restoredTop sz="94660"/>
  </p:normalViewPr>
  <p:slideViewPr>
    <p:cSldViewPr snapToGrid="0">
      <p:cViewPr varScale="1">
        <p:scale>
          <a:sx n="67" d="100"/>
          <a:sy n="67" d="100"/>
        </p:scale>
        <p:origin x="45" y="5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EE23350A-2E44-4E88-88DC-0F462A982817}" type="datetimeFigureOut">
              <a:rPr lang="fr-FR" smtClean="0"/>
              <a:t>20/04/2020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779FC4-E140-44A4-94A7-F1FE84F965E3}" type="slidenum">
              <a:rPr lang="fr-FR" smtClean="0"/>
              <a:t>‹N°›</a:t>
            </a:fld>
            <a:endParaRPr lang="fr-FR"/>
          </a:p>
        </p:txBody>
      </p:sp>
    </p:spTree>
    <p:extLst>
      <p:ext uri="{BB962C8B-B14F-4D97-AF65-F5344CB8AC3E}">
        <p14:creationId xmlns:p14="http://schemas.microsoft.com/office/powerpoint/2010/main" val="180682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23350A-2E44-4E88-88DC-0F462A982817}" type="datetimeFigureOut">
              <a:rPr lang="fr-FR" smtClean="0"/>
              <a:t>20/04/2020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779FC4-E140-44A4-94A7-F1FE84F965E3}" type="slidenum">
              <a:rPr lang="fr-FR" smtClean="0"/>
              <a:t>‹N°›</a:t>
            </a:fld>
            <a:endParaRPr lang="fr-FR"/>
          </a:p>
        </p:txBody>
      </p:sp>
    </p:spTree>
    <p:extLst>
      <p:ext uri="{BB962C8B-B14F-4D97-AF65-F5344CB8AC3E}">
        <p14:creationId xmlns:p14="http://schemas.microsoft.com/office/powerpoint/2010/main" val="282464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23350A-2E44-4E88-88DC-0F462A982817}" type="datetimeFigureOut">
              <a:rPr lang="fr-FR" smtClean="0"/>
              <a:t>20/04/2020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779FC4-E140-44A4-94A7-F1FE84F965E3}" type="slidenum">
              <a:rPr lang="fr-FR" smtClean="0"/>
              <a:t>‹N°›</a:t>
            </a:fld>
            <a:endParaRPr lang="fr-FR"/>
          </a:p>
        </p:txBody>
      </p:sp>
    </p:spTree>
    <p:extLst>
      <p:ext uri="{BB962C8B-B14F-4D97-AF65-F5344CB8AC3E}">
        <p14:creationId xmlns:p14="http://schemas.microsoft.com/office/powerpoint/2010/main" val="44477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23350A-2E44-4E88-88DC-0F462A982817}" type="datetimeFigureOut">
              <a:rPr lang="fr-FR" smtClean="0"/>
              <a:t>20/04/2020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779FC4-E140-44A4-94A7-F1FE84F965E3}" type="slidenum">
              <a:rPr lang="fr-FR" smtClean="0"/>
              <a:t>‹N°›</a:t>
            </a:fld>
            <a:endParaRPr lang="fr-FR"/>
          </a:p>
        </p:txBody>
      </p:sp>
    </p:spTree>
    <p:extLst>
      <p:ext uri="{BB962C8B-B14F-4D97-AF65-F5344CB8AC3E}">
        <p14:creationId xmlns:p14="http://schemas.microsoft.com/office/powerpoint/2010/main" val="358371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EE23350A-2E44-4E88-88DC-0F462A982817}" type="datetimeFigureOut">
              <a:rPr lang="fr-FR" smtClean="0"/>
              <a:t>20/04/2020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779FC4-E140-44A4-94A7-F1FE84F965E3}" type="slidenum">
              <a:rPr lang="fr-FR" smtClean="0"/>
              <a:t>‹N°›</a:t>
            </a:fld>
            <a:endParaRPr lang="fr-FR"/>
          </a:p>
        </p:txBody>
      </p:sp>
    </p:spTree>
    <p:extLst>
      <p:ext uri="{BB962C8B-B14F-4D97-AF65-F5344CB8AC3E}">
        <p14:creationId xmlns:p14="http://schemas.microsoft.com/office/powerpoint/2010/main" val="89010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E23350A-2E44-4E88-88DC-0F462A982817}" type="datetimeFigureOut">
              <a:rPr lang="fr-FR" smtClean="0"/>
              <a:t>20/04/2020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779FC4-E140-44A4-94A7-F1FE84F965E3}" type="slidenum">
              <a:rPr lang="fr-FR" smtClean="0"/>
              <a:t>‹N°›</a:t>
            </a:fld>
            <a:endParaRPr lang="fr-FR"/>
          </a:p>
        </p:txBody>
      </p:sp>
    </p:spTree>
    <p:extLst>
      <p:ext uri="{BB962C8B-B14F-4D97-AF65-F5344CB8AC3E}">
        <p14:creationId xmlns:p14="http://schemas.microsoft.com/office/powerpoint/2010/main" val="254077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E23350A-2E44-4E88-88DC-0F462A982817}" type="datetimeFigureOut">
              <a:rPr lang="fr-FR" smtClean="0"/>
              <a:t>20/04/2020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1779FC4-E140-44A4-94A7-F1FE84F965E3}" type="slidenum">
              <a:rPr lang="fr-FR" smtClean="0"/>
              <a:t>‹N°›</a:t>
            </a:fld>
            <a:endParaRPr lang="fr-FR"/>
          </a:p>
        </p:txBody>
      </p:sp>
    </p:spTree>
    <p:extLst>
      <p:ext uri="{BB962C8B-B14F-4D97-AF65-F5344CB8AC3E}">
        <p14:creationId xmlns:p14="http://schemas.microsoft.com/office/powerpoint/2010/main" val="185442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E23350A-2E44-4E88-88DC-0F462A982817}" type="datetimeFigureOut">
              <a:rPr lang="fr-FR" smtClean="0"/>
              <a:t>20/04/2020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1779FC4-E140-44A4-94A7-F1FE84F965E3}" type="slidenum">
              <a:rPr lang="fr-FR" smtClean="0"/>
              <a:t>‹N°›</a:t>
            </a:fld>
            <a:endParaRPr lang="fr-FR"/>
          </a:p>
        </p:txBody>
      </p:sp>
    </p:spTree>
    <p:extLst>
      <p:ext uri="{BB962C8B-B14F-4D97-AF65-F5344CB8AC3E}">
        <p14:creationId xmlns:p14="http://schemas.microsoft.com/office/powerpoint/2010/main" val="84145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23350A-2E44-4E88-88DC-0F462A982817}" type="datetimeFigureOut">
              <a:rPr lang="fr-FR" smtClean="0"/>
              <a:t>20/04/2020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1779FC4-E140-44A4-94A7-F1FE84F965E3}" type="slidenum">
              <a:rPr lang="fr-FR" smtClean="0"/>
              <a:t>‹N°›</a:t>
            </a:fld>
            <a:endParaRPr lang="fr-FR"/>
          </a:p>
        </p:txBody>
      </p:sp>
    </p:spTree>
    <p:extLst>
      <p:ext uri="{BB962C8B-B14F-4D97-AF65-F5344CB8AC3E}">
        <p14:creationId xmlns:p14="http://schemas.microsoft.com/office/powerpoint/2010/main" val="2381571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E23350A-2E44-4E88-88DC-0F462A982817}" type="datetimeFigureOut">
              <a:rPr lang="fr-FR" smtClean="0"/>
              <a:t>20/04/2020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779FC4-E140-44A4-94A7-F1FE84F965E3}" type="slidenum">
              <a:rPr lang="fr-FR" smtClean="0"/>
              <a:t>‹N°›</a:t>
            </a:fld>
            <a:endParaRPr lang="fr-FR"/>
          </a:p>
        </p:txBody>
      </p:sp>
    </p:spTree>
    <p:extLst>
      <p:ext uri="{BB962C8B-B14F-4D97-AF65-F5344CB8AC3E}">
        <p14:creationId xmlns:p14="http://schemas.microsoft.com/office/powerpoint/2010/main" val="188364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E23350A-2E44-4E88-88DC-0F462A982817}" type="datetimeFigureOut">
              <a:rPr lang="fr-FR" smtClean="0"/>
              <a:t>20/04/2020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779FC4-E140-44A4-94A7-F1FE84F965E3}" type="slidenum">
              <a:rPr lang="fr-FR" smtClean="0"/>
              <a:t>‹N°›</a:t>
            </a:fld>
            <a:endParaRPr lang="fr-FR"/>
          </a:p>
        </p:txBody>
      </p:sp>
    </p:spTree>
    <p:extLst>
      <p:ext uri="{BB962C8B-B14F-4D97-AF65-F5344CB8AC3E}">
        <p14:creationId xmlns:p14="http://schemas.microsoft.com/office/powerpoint/2010/main" val="3375332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3350A-2E44-4E88-88DC-0F462A982817}" type="datetimeFigureOut">
              <a:rPr lang="fr-FR" smtClean="0"/>
              <a:t>20/04/2020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79FC4-E140-44A4-94A7-F1FE84F965E3}" type="slidenum">
              <a:rPr lang="fr-FR" smtClean="0"/>
              <a:t>‹N°›</a:t>
            </a:fld>
            <a:endParaRPr lang="fr-FR"/>
          </a:p>
        </p:txBody>
      </p:sp>
      <p:sp>
        <p:nvSpPr>
          <p:cNvPr id="7" name="MSIPCMContentMarking" descr="{&quot;HashCode&quot;:-1406602145,&quot;Placement&quot;:&quot;Footer&quot;}"/>
          <p:cNvSpPr txBox="1"/>
          <p:nvPr userDrawn="1"/>
        </p:nvSpPr>
        <p:spPr>
          <a:xfrm>
            <a:off x="5522628" y="6624578"/>
            <a:ext cx="1146743" cy="233422"/>
          </a:xfrm>
          <a:prstGeom prst="rect">
            <a:avLst/>
          </a:prstGeom>
          <a:noFill/>
        </p:spPr>
        <p:txBody>
          <a:bodyPr vert="horz" wrap="square" lIns="0" tIns="0" rIns="0" bIns="0" rtlCol="0" anchor="ctr" anchorCtr="1">
            <a:spAutoFit/>
          </a:bodyPr>
          <a:lstStyle/>
          <a:p>
            <a:pPr algn="ctr">
              <a:spcBef>
                <a:spcPts val="0"/>
              </a:spcBef>
              <a:spcAft>
                <a:spcPts val="0"/>
              </a:spcAft>
            </a:pPr>
            <a:r>
              <a:rPr lang="fr-FR" sz="900" smtClean="0">
                <a:solidFill>
                  <a:srgbClr val="008000"/>
                </a:solidFill>
                <a:latin typeface="arial" panose="020B0604020202020204" pitchFamily="34" charset="0"/>
              </a:rPr>
              <a:t> C1 - Internal use </a:t>
            </a:r>
            <a:endParaRPr lang="fr-FR" sz="900">
              <a:solidFill>
                <a:srgbClr val="008000"/>
              </a:solidFill>
              <a:latin typeface="arial" panose="020B0604020202020204" pitchFamily="34" charset="0"/>
            </a:endParaRPr>
          </a:p>
        </p:txBody>
      </p:sp>
    </p:spTree>
    <p:extLst>
      <p:ext uri="{BB962C8B-B14F-4D97-AF65-F5344CB8AC3E}">
        <p14:creationId xmlns:p14="http://schemas.microsoft.com/office/powerpoint/2010/main" val="3915345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1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50.jpg"/></Relationships>
</file>

<file path=ppt/slides/_rels/slide1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1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5.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4.jpg"/><Relationship Id="rId5" Type="http://schemas.openxmlformats.org/officeDocument/2006/relationships/image" Target="../media/image4.jp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5250656"/>
          </a:xfrm>
          <a:prstGeom prst="rect">
            <a:avLst/>
          </a:prstGeom>
          <a:blipFill>
            <a:blip r:embed="rId2"/>
            <a:srcRect/>
            <a:stretch>
              <a:fillRect l="-420" t="-17632" r="-470" b="-106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descr="Q:\SCPO PARIS\logos assoc\logo globe.png"/>
          <p:cNvPicPr>
            <a:picLocks noChangeAspect="1" noChangeArrowheads="1"/>
          </p:cNvPicPr>
          <p:nvPr/>
        </p:nvPicPr>
        <p:blipFill>
          <a:blip r:embed="rId3" cstate="print"/>
          <a:srcRect/>
          <a:stretch>
            <a:fillRect/>
          </a:stretch>
        </p:blipFill>
        <p:spPr bwMode="auto">
          <a:xfrm>
            <a:off x="8999968" y="5925133"/>
            <a:ext cx="770770" cy="857956"/>
          </a:xfrm>
          <a:prstGeom prst="rect">
            <a:avLst/>
          </a:prstGeom>
          <a:noFill/>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0200" y="6005947"/>
            <a:ext cx="824395" cy="696331"/>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7944" y="5899420"/>
            <a:ext cx="1021712" cy="909383"/>
          </a:xfrm>
          <a:prstGeom prst="rect">
            <a:avLst/>
          </a:prstGeom>
        </p:spPr>
      </p:pic>
      <p:sp>
        <p:nvSpPr>
          <p:cNvPr id="9" name="Titre 2"/>
          <p:cNvSpPr txBox="1">
            <a:spLocks/>
          </p:cNvSpPr>
          <p:nvPr/>
        </p:nvSpPr>
        <p:spPr>
          <a:xfrm>
            <a:off x="8801" y="4009803"/>
            <a:ext cx="12183199" cy="797942"/>
          </a:xfrm>
          <a:prstGeom prst="rect">
            <a:avLst/>
          </a:prstGeom>
          <a:solidFill>
            <a:srgbClr val="8A0106">
              <a:alpha val="40000"/>
            </a:srgb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spc="-5" dirty="0" smtClean="0">
                <a:solidFill>
                  <a:schemeClr val="bg1"/>
                </a:solidFill>
                <a:latin typeface="Comic Sans MS" panose="030F0702030302020204" pitchFamily="66" charset="0"/>
                <a:ea typeface="Calibri" panose="020F0502020204030204" pitchFamily="34" charset="0"/>
                <a:cs typeface="Segoe UI Light"/>
              </a:rPr>
              <a:t>Convention </a:t>
            </a:r>
            <a:r>
              <a:rPr lang="fr-FR" sz="3600" spc="-5" dirty="0" err="1" smtClean="0">
                <a:solidFill>
                  <a:schemeClr val="bg1"/>
                </a:solidFill>
                <a:latin typeface="Comic Sans MS" panose="030F0702030302020204" pitchFamily="66" charset="0"/>
                <a:ea typeface="Calibri" panose="020F0502020204030204" pitchFamily="34" charset="0"/>
                <a:cs typeface="Segoe UI Light"/>
              </a:rPr>
              <a:t>education</a:t>
            </a:r>
            <a:r>
              <a:rPr lang="fr-FR" sz="3600" spc="-5" dirty="0" smtClean="0">
                <a:solidFill>
                  <a:schemeClr val="bg1"/>
                </a:solidFill>
                <a:latin typeface="Comic Sans MS" panose="030F0702030302020204" pitchFamily="66" charset="0"/>
                <a:ea typeface="Calibri" panose="020F0502020204030204" pitchFamily="34" charset="0"/>
                <a:cs typeface="Segoe UI Light"/>
              </a:rPr>
              <a:t> </a:t>
            </a:r>
            <a:r>
              <a:rPr lang="fr-FR" sz="3600" spc="-5" dirty="0">
                <a:solidFill>
                  <a:schemeClr val="bg1"/>
                </a:solidFill>
                <a:latin typeface="Comic Sans MS" panose="030F0702030302020204" pitchFamily="66" charset="0"/>
                <a:ea typeface="Calibri" panose="020F0502020204030204" pitchFamily="34" charset="0"/>
                <a:cs typeface="Segoe UI Light"/>
              </a:rPr>
              <a:t>prioritaire avec Sciences Po Paris</a:t>
            </a:r>
          </a:p>
          <a:p>
            <a:r>
              <a:rPr lang="fr-FR" sz="3600" spc="-5" dirty="0" smtClean="0">
                <a:solidFill>
                  <a:schemeClr val="bg1"/>
                </a:solidFill>
                <a:latin typeface="Comic Sans MS" panose="030F0702030302020204" pitchFamily="66" charset="0"/>
                <a:ea typeface="Calibri" panose="020F0502020204030204" pitchFamily="34" charset="0"/>
                <a:cs typeface="Segoe UI Light"/>
              </a:rPr>
              <a:t>du </a:t>
            </a:r>
            <a:r>
              <a:rPr lang="fr-FR" sz="3600" spc="-5" dirty="0">
                <a:solidFill>
                  <a:schemeClr val="bg1"/>
                </a:solidFill>
                <a:latin typeface="Comic Sans MS" panose="030F0702030302020204" pitchFamily="66" charset="0"/>
                <a:ea typeface="Calibri" panose="020F0502020204030204" pitchFamily="34" charset="0"/>
                <a:cs typeface="Segoe UI Light"/>
              </a:rPr>
              <a:t>lycée Saint </a:t>
            </a:r>
            <a:r>
              <a:rPr lang="fr-FR" sz="3600" spc="-5" dirty="0" smtClean="0">
                <a:solidFill>
                  <a:schemeClr val="bg1"/>
                </a:solidFill>
                <a:latin typeface="Comic Sans MS" panose="030F0702030302020204" pitchFamily="66" charset="0"/>
                <a:ea typeface="Calibri" panose="020F0502020204030204" pitchFamily="34" charset="0"/>
                <a:cs typeface="Segoe UI Light"/>
              </a:rPr>
              <a:t>Exupéry 2019-2020</a:t>
            </a:r>
            <a:endParaRPr lang="fr-FR" sz="3600" spc="-5" dirty="0">
              <a:solidFill>
                <a:schemeClr val="bg1"/>
              </a:solidFill>
              <a:latin typeface="Comic Sans MS" panose="030F0702030302020204" pitchFamily="66" charset="0"/>
              <a:ea typeface="Calibri" panose="020F0502020204030204" pitchFamily="34" charset="0"/>
              <a:cs typeface="Segoe UI Light"/>
            </a:endParaRPr>
          </a:p>
        </p:txBody>
      </p:sp>
      <p:sp>
        <p:nvSpPr>
          <p:cNvPr id="13" name="Espace réservé du texte 3"/>
          <p:cNvSpPr txBox="1">
            <a:spLocks/>
          </p:cNvSpPr>
          <p:nvPr/>
        </p:nvSpPr>
        <p:spPr>
          <a:xfrm>
            <a:off x="424677" y="5607666"/>
            <a:ext cx="7790407" cy="1107996"/>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0" marR="0" lvl="0" indent="0" algn="l" rtl="0">
              <a:lnSpc>
                <a:spcPct val="80000"/>
              </a:lnSpc>
              <a:spcBef>
                <a:spcPts val="0"/>
              </a:spcBef>
              <a:spcAft>
                <a:spcPts val="0"/>
              </a:spcAft>
              <a:buClr>
                <a:schemeClr val="dk2"/>
              </a:buClr>
              <a:buSzPts val="1800"/>
              <a:buFont typeface="Arial"/>
              <a:buNone/>
              <a:defRPr lang="fr-FR" sz="1524" b="0" i="0" u="none" strike="noStrike" kern="1200" cap="all" baseline="0" dirty="0" smtClean="0">
                <a:solidFill>
                  <a:schemeClr val="tx1"/>
                </a:solidFill>
                <a:latin typeface="+mj-lt"/>
                <a:ea typeface="+mn-ea"/>
                <a:cs typeface="+mn-cs"/>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algn="ctr">
              <a:lnSpc>
                <a:spcPct val="100000"/>
              </a:lnSpc>
              <a:buClr>
                <a:srgbClr val="000000"/>
              </a:buClr>
            </a:pPr>
            <a:r>
              <a:rPr lang="fr-FR" sz="2400" b="1" i="1" cap="none" dirty="0">
                <a:latin typeface="Comic Sans MS" panose="030F0702030302020204" pitchFamily="66" charset="0"/>
                <a:ea typeface="Spectral"/>
                <a:cs typeface="Segoe UI Semilight" panose="020B0402040204020203" pitchFamily="34" charset="0"/>
              </a:rPr>
              <a:t>Il était une fois, </a:t>
            </a:r>
            <a:r>
              <a:rPr lang="fr-FR" sz="2400" b="1" i="1" cap="none" dirty="0" smtClean="0">
                <a:latin typeface="Comic Sans MS" panose="030F0702030302020204" pitchFamily="66" charset="0"/>
                <a:ea typeface="Spectral"/>
                <a:cs typeface="Segoe UI Semilight" panose="020B0402040204020203" pitchFamily="34" charset="0"/>
              </a:rPr>
              <a:t>de </a:t>
            </a:r>
            <a:r>
              <a:rPr lang="fr-FR" sz="2400" b="1" i="1" cap="none" dirty="0" smtClean="0">
                <a:latin typeface="Comic Sans MS" panose="030F0702030302020204" pitchFamily="66" charset="0"/>
                <a:ea typeface="Spectral"/>
                <a:cs typeface="Segoe UI Semilight" panose="020B0402040204020203" pitchFamily="34" charset="0"/>
              </a:rPr>
              <a:t>jeunes </a:t>
            </a:r>
            <a:r>
              <a:rPr lang="fr-FR" sz="2400" b="1" i="1" cap="none" dirty="0">
                <a:latin typeface="Comic Sans MS" panose="030F0702030302020204" pitchFamily="66" charset="0"/>
                <a:ea typeface="Spectral"/>
                <a:cs typeface="Segoe UI Semilight" panose="020B0402040204020203" pitchFamily="34" charset="0"/>
              </a:rPr>
              <a:t>lycéens qui se sont lancés dans une belle aventure, avec cœur, énergie et </a:t>
            </a:r>
            <a:r>
              <a:rPr lang="fr-FR" sz="2400" b="1" i="1" cap="none" dirty="0" smtClean="0">
                <a:latin typeface="Comic Sans MS" panose="030F0702030302020204" pitchFamily="66" charset="0"/>
                <a:ea typeface="Spectral"/>
                <a:cs typeface="Segoe UI Semilight" panose="020B0402040204020203" pitchFamily="34" charset="0"/>
              </a:rPr>
              <a:t>détermination</a:t>
            </a:r>
            <a:endParaRPr lang="fr-FR" sz="2400" b="1" i="1" cap="none" dirty="0">
              <a:latin typeface="Comic Sans MS" panose="030F0702030302020204" pitchFamily="66" charset="0"/>
              <a:ea typeface="Spectral"/>
              <a:cs typeface="Segoe UI Semilight" panose="020B0402040204020203" pitchFamily="34" charset="0"/>
            </a:endParaRPr>
          </a:p>
        </p:txBody>
      </p:sp>
    </p:spTree>
    <p:extLst>
      <p:ext uri="{BB962C8B-B14F-4D97-AF65-F5344CB8AC3E}">
        <p14:creationId xmlns:p14="http://schemas.microsoft.com/office/powerpoint/2010/main" val="1377785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3921" y="259084"/>
            <a:ext cx="9901326" cy="1325563"/>
          </a:xfrm>
        </p:spPr>
        <p:txBody>
          <a:bodyPr>
            <a:normAutofit/>
          </a:bodyPr>
          <a:lstStyle/>
          <a:p>
            <a:r>
              <a:rPr lang="fr-FR" sz="2400" dirty="0">
                <a:latin typeface="Comic Sans MS" panose="030F0702030302020204" pitchFamily="66" charset="0"/>
                <a:cs typeface="Segoe UI Light" panose="020B0502040204020203" pitchFamily="34" charset="0"/>
              </a:rPr>
              <a:t>Et des </a:t>
            </a:r>
            <a:r>
              <a:rPr lang="fr-FR" sz="2400" dirty="0" smtClean="0">
                <a:latin typeface="Comic Sans MS" panose="030F0702030302020204" pitchFamily="66" charset="0"/>
                <a:cs typeface="Segoe UI Light" panose="020B0502040204020203" pitchFamily="34" charset="0"/>
              </a:rPr>
              <a:t>sorties parisiennes </a:t>
            </a:r>
            <a:r>
              <a:rPr lang="fr-FR" sz="2400" dirty="0">
                <a:latin typeface="Comic Sans MS" panose="030F0702030302020204" pitchFamily="66" charset="0"/>
                <a:cs typeface="Segoe UI Light" panose="020B0502040204020203" pitchFamily="34" charset="0"/>
              </a:rPr>
              <a:t>… pour travailler à </a:t>
            </a:r>
            <a:r>
              <a:rPr lang="fr-FR" sz="2400" dirty="0" smtClean="0">
                <a:latin typeface="Comic Sans MS" panose="030F0702030302020204" pitchFamily="66" charset="0"/>
                <a:cs typeface="Segoe UI Light" panose="020B0502040204020203" pitchFamily="34" charset="0"/>
              </a:rPr>
              <a:t>l’IRIS avec notre parrain, Pascal Boniface, son directeur, qu’on remercie.</a:t>
            </a:r>
            <a:endParaRPr lang="fr-FR" sz="2400" dirty="0">
              <a:latin typeface="Comic Sans MS" panose="030F0702030302020204" pitchFamily="66" charset="0"/>
              <a:cs typeface="Segoe UI Light" panose="020B0502040204020203" pitchFamily="34"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9592" y="1725196"/>
            <a:ext cx="3055058" cy="2291293"/>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203" y="1725196"/>
            <a:ext cx="3055057" cy="2291293"/>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9591" y="4263079"/>
            <a:ext cx="3055059" cy="2291294"/>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1202" y="4263078"/>
            <a:ext cx="3055057" cy="2291293"/>
          </a:xfrm>
          <a:prstGeom prst="rect">
            <a:avLst/>
          </a:prstGeom>
        </p:spPr>
      </p:pic>
      <p:cxnSp>
        <p:nvCxnSpPr>
          <p:cNvPr id="8" name="Connecteur droit 7"/>
          <p:cNvCxnSpPr/>
          <p:nvPr/>
        </p:nvCxnSpPr>
        <p:spPr>
          <a:xfrm>
            <a:off x="1927070" y="1444098"/>
            <a:ext cx="3193142" cy="0"/>
          </a:xfrm>
          <a:prstGeom prst="line">
            <a:avLst/>
          </a:prstGeom>
          <a:ln>
            <a:solidFill>
              <a:srgbClr val="8A010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 y="0"/>
            <a:ext cx="1655805" cy="6858000"/>
          </a:xfrm>
          <a:prstGeom prst="rect">
            <a:avLst/>
          </a:prstGeom>
          <a:solidFill>
            <a:srgbClr val="8A0106"/>
          </a:solidFill>
          <a:ln>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573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268824" y="1916774"/>
            <a:ext cx="2862610" cy="239955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129" y="4547069"/>
            <a:ext cx="2862610" cy="2145146"/>
          </a:xfrm>
          <a:prstGeom prst="rect">
            <a:avLst/>
          </a:prstGeom>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l="10708"/>
          <a:stretch/>
        </p:blipFill>
        <p:spPr>
          <a:xfrm>
            <a:off x="8060565" y="1916774"/>
            <a:ext cx="2859239" cy="2399554"/>
          </a:xfrm>
          <a:prstGeom prst="rect">
            <a:avLst/>
          </a:prstGeom>
        </p:spPr>
      </p:pic>
      <p:pic>
        <p:nvPicPr>
          <p:cNvPr id="11" name="Image 10"/>
          <p:cNvPicPr>
            <a:picLocks noChangeAspect="1"/>
          </p:cNvPicPr>
          <p:nvPr/>
        </p:nvPicPr>
        <p:blipFill rotWithShape="1">
          <a:blip r:embed="rId5">
            <a:extLst>
              <a:ext uri="{28A0092B-C50C-407E-A947-70E740481C1C}">
                <a14:useLocalDpi xmlns:a14="http://schemas.microsoft.com/office/drawing/2010/main" val="0"/>
              </a:ext>
            </a:extLst>
          </a:blip>
          <a:srcRect t="4689"/>
          <a:stretch/>
        </p:blipFill>
        <p:spPr>
          <a:xfrm>
            <a:off x="6633064" y="4547069"/>
            <a:ext cx="2855001" cy="2145146"/>
          </a:xfrm>
          <a:prstGeom prst="rect">
            <a:avLst/>
          </a:prstGeom>
        </p:spPr>
      </p:pic>
      <p:pic>
        <p:nvPicPr>
          <p:cNvPr id="12" name="Image 11"/>
          <p:cNvPicPr>
            <a:picLocks noChangeAspect="1"/>
          </p:cNvPicPr>
          <p:nvPr/>
        </p:nvPicPr>
        <p:blipFill rotWithShape="1">
          <a:blip r:embed="rId6">
            <a:extLst>
              <a:ext uri="{28A0092B-C50C-407E-A947-70E740481C1C}">
                <a14:useLocalDpi xmlns:a14="http://schemas.microsoft.com/office/drawing/2010/main" val="0"/>
              </a:ext>
            </a:extLst>
          </a:blip>
          <a:srcRect t="21806"/>
          <a:stretch/>
        </p:blipFill>
        <p:spPr>
          <a:xfrm>
            <a:off x="4631008" y="1916774"/>
            <a:ext cx="2929983" cy="2399554"/>
          </a:xfrm>
          <a:prstGeom prst="rect">
            <a:avLst/>
          </a:prstGeom>
        </p:spPr>
      </p:pic>
      <p:sp>
        <p:nvSpPr>
          <p:cNvPr id="10" name="Rectangle 9"/>
          <p:cNvSpPr/>
          <p:nvPr/>
        </p:nvSpPr>
        <p:spPr>
          <a:xfrm>
            <a:off x="0" y="-20831"/>
            <a:ext cx="12192000" cy="1690688"/>
          </a:xfrm>
          <a:prstGeom prst="rect">
            <a:avLst/>
          </a:prstGeom>
          <a:solidFill>
            <a:srgbClr val="8A0106"/>
          </a:solidFill>
          <a:ln>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8200" y="161731"/>
            <a:ext cx="10515600" cy="1325563"/>
          </a:xfrm>
        </p:spPr>
        <p:txBody>
          <a:bodyPr>
            <a:normAutofit/>
          </a:bodyPr>
          <a:lstStyle/>
          <a:p>
            <a:pPr algn="ctr"/>
            <a:r>
              <a:rPr lang="fr-FR" sz="2800" dirty="0">
                <a:solidFill>
                  <a:schemeClr val="bg1"/>
                </a:solidFill>
                <a:latin typeface="Comic Sans MS" panose="030F0702030302020204" pitchFamily="66" charset="0"/>
                <a:cs typeface="Segoe UI Light" panose="020B0502040204020203" pitchFamily="34" charset="0"/>
              </a:rPr>
              <a:t>Au </a:t>
            </a:r>
            <a:r>
              <a:rPr lang="fr-FR" sz="2800" dirty="0" err="1">
                <a:solidFill>
                  <a:schemeClr val="bg1"/>
                </a:solidFill>
                <a:latin typeface="Comic Sans MS" panose="030F0702030302020204" pitchFamily="66" charset="0"/>
                <a:cs typeface="Segoe UI Light" panose="020B0502040204020203" pitchFamily="34" charset="0"/>
              </a:rPr>
              <a:t>théatre</a:t>
            </a:r>
            <a:r>
              <a:rPr lang="fr-FR" sz="2800" dirty="0">
                <a:solidFill>
                  <a:schemeClr val="bg1"/>
                </a:solidFill>
                <a:latin typeface="Comic Sans MS" panose="030F0702030302020204" pitchFamily="66" charset="0"/>
                <a:cs typeface="Segoe UI Light" panose="020B0502040204020203" pitchFamily="34" charset="0"/>
              </a:rPr>
              <a:t> de Saint Quentin, pour voir le ballet contemporain « </a:t>
            </a:r>
            <a:r>
              <a:rPr lang="fr-FR" sz="2800" dirty="0" err="1">
                <a:solidFill>
                  <a:schemeClr val="bg1"/>
                </a:solidFill>
                <a:latin typeface="Comic Sans MS" panose="030F0702030302020204" pitchFamily="66" charset="0"/>
                <a:cs typeface="Segoe UI Light" panose="020B0502040204020203" pitchFamily="34" charset="0"/>
              </a:rPr>
              <a:t>Näss</a:t>
            </a:r>
            <a:r>
              <a:rPr lang="fr-FR" sz="2800" dirty="0">
                <a:solidFill>
                  <a:schemeClr val="bg1"/>
                </a:solidFill>
                <a:latin typeface="Comic Sans MS" panose="030F0702030302020204" pitchFamily="66" charset="0"/>
                <a:cs typeface="Segoe UI Light" panose="020B0502040204020203" pitchFamily="34" charset="0"/>
              </a:rPr>
              <a:t> » </a:t>
            </a:r>
            <a:r>
              <a:rPr lang="fr-FR" sz="2800" dirty="0" smtClean="0">
                <a:solidFill>
                  <a:schemeClr val="bg1"/>
                </a:solidFill>
                <a:latin typeface="Comic Sans MS" panose="030F0702030302020204" pitchFamily="66" charset="0"/>
                <a:cs typeface="Segoe UI Light" panose="020B0502040204020203" pitchFamily="34" charset="0"/>
              </a:rPr>
              <a:t>chorégraphie </a:t>
            </a:r>
            <a:r>
              <a:rPr lang="fr-FR" sz="2800" dirty="0">
                <a:solidFill>
                  <a:schemeClr val="bg1"/>
                </a:solidFill>
                <a:latin typeface="Comic Sans MS" panose="030F0702030302020204" pitchFamily="66" charset="0"/>
                <a:cs typeface="Segoe UI Light" panose="020B0502040204020203" pitchFamily="34" charset="0"/>
              </a:rPr>
              <a:t>Fouad </a:t>
            </a:r>
            <a:r>
              <a:rPr lang="fr-FR" sz="2800" dirty="0" err="1">
                <a:solidFill>
                  <a:schemeClr val="bg1"/>
                </a:solidFill>
                <a:latin typeface="Comic Sans MS" panose="030F0702030302020204" pitchFamily="66" charset="0"/>
                <a:cs typeface="Segoe UI Light" panose="020B0502040204020203" pitchFamily="34" charset="0"/>
              </a:rPr>
              <a:t>Boussouf</a:t>
            </a:r>
            <a:endParaRPr lang="fr-FR" sz="2800" dirty="0">
              <a:solidFill>
                <a:schemeClr val="bg1"/>
              </a:solidFill>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1106396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048039"/>
          </a:xfrm>
        </p:spPr>
        <p:txBody>
          <a:bodyPr>
            <a:normAutofit/>
          </a:bodyPr>
          <a:lstStyle/>
          <a:p>
            <a:r>
              <a:rPr lang="fr-FR" sz="2800" dirty="0">
                <a:latin typeface="Comic Sans MS" panose="030F0702030302020204" pitchFamily="66" charset="0"/>
                <a:cs typeface="Segoe UI Light" panose="020B0502040204020203" pitchFamily="34" charset="0"/>
              </a:rPr>
              <a:t>Pour la visite de l’exposition « </a:t>
            </a:r>
            <a:r>
              <a:rPr lang="fr-FR" sz="2800" dirty="0" err="1">
                <a:latin typeface="Comic Sans MS" panose="030F0702030302020204" pitchFamily="66" charset="0"/>
                <a:cs typeface="Segoe UI Light" panose="020B0502040204020203" pitchFamily="34" charset="0"/>
              </a:rPr>
              <a:t>Alula</a:t>
            </a:r>
            <a:r>
              <a:rPr lang="fr-FR" sz="2800" dirty="0">
                <a:latin typeface="Comic Sans MS" panose="030F0702030302020204" pitchFamily="66" charset="0"/>
                <a:cs typeface="Segoe UI Light" panose="020B0502040204020203" pitchFamily="34" charset="0"/>
              </a:rPr>
              <a:t> » à l’Institut du Monde arabe</a:t>
            </a: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r="8514"/>
          <a:stretch/>
        </p:blipFill>
        <p:spPr>
          <a:xfrm rot="5400000">
            <a:off x="227885" y="2841670"/>
            <a:ext cx="2578266" cy="2113646"/>
          </a:xfrm>
          <a:prstGeom prst="rect">
            <a:avLst/>
          </a:prstGeom>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18731"/>
          <a:stretch/>
        </p:blipFill>
        <p:spPr>
          <a:xfrm rot="5400000">
            <a:off x="2664329" y="2708809"/>
            <a:ext cx="2578265" cy="2379367"/>
          </a:xfrm>
          <a:prstGeom prst="rect">
            <a:avLst/>
          </a:prstGeom>
        </p:spPr>
      </p:pic>
      <p:sp>
        <p:nvSpPr>
          <p:cNvPr id="8" name="Triangle rectangle 7"/>
          <p:cNvSpPr/>
          <p:nvPr/>
        </p:nvSpPr>
        <p:spPr>
          <a:xfrm rot="10800000" flipV="1">
            <a:off x="7076303" y="3249827"/>
            <a:ext cx="5115697" cy="3608173"/>
          </a:xfrm>
          <a:prstGeom prst="rtTriangle">
            <a:avLst/>
          </a:prstGeom>
          <a:solidFill>
            <a:srgbClr val="8A0106"/>
          </a:solidFill>
          <a:ln>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Espace réservé du contenu 3"/>
          <p:cNvPicPr>
            <a:picLocks noGrp="1" noChangeAspect="1"/>
          </p:cNvPicPr>
          <p:nvPr>
            <p:ph idx="1"/>
          </p:nvPr>
        </p:nvPicPr>
        <p:blipFill rotWithShape="1">
          <a:blip r:embed="rId4">
            <a:extLst>
              <a:ext uri="{28A0092B-C50C-407E-A947-70E740481C1C}">
                <a14:useLocalDpi xmlns:a14="http://schemas.microsoft.com/office/drawing/2010/main" val="0"/>
              </a:ext>
            </a:extLst>
          </a:blip>
          <a:srcRect l="2788" b="12848"/>
          <a:stretch/>
        </p:blipFill>
        <p:spPr>
          <a:xfrm>
            <a:off x="5333082" y="2609360"/>
            <a:ext cx="2787726" cy="2578265"/>
          </a:xfrm>
        </p:spPr>
      </p:pic>
      <p:cxnSp>
        <p:nvCxnSpPr>
          <p:cNvPr id="9" name="Connecteur droit 8"/>
          <p:cNvCxnSpPr/>
          <p:nvPr/>
        </p:nvCxnSpPr>
        <p:spPr>
          <a:xfrm>
            <a:off x="802605" y="1444098"/>
            <a:ext cx="3193142" cy="0"/>
          </a:xfrm>
          <a:prstGeom prst="line">
            <a:avLst/>
          </a:prstGeom>
          <a:ln>
            <a:solidFill>
              <a:srgbClr val="8A0106"/>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rotWithShape="1">
          <a:blip r:embed="rId5">
            <a:extLst>
              <a:ext uri="{28A0092B-C50C-407E-A947-70E740481C1C}">
                <a14:useLocalDpi xmlns:a14="http://schemas.microsoft.com/office/drawing/2010/main" val="0"/>
              </a:ext>
            </a:extLst>
          </a:blip>
          <a:srcRect t="10043" b="9085"/>
          <a:stretch/>
        </p:blipFill>
        <p:spPr>
          <a:xfrm>
            <a:off x="8304979" y="2850475"/>
            <a:ext cx="3455715" cy="2096036"/>
          </a:xfrm>
          <a:prstGeom prst="rect">
            <a:avLst/>
          </a:prstGeom>
        </p:spPr>
      </p:pic>
      <p:sp>
        <p:nvSpPr>
          <p:cNvPr id="10" name="Rectangle 9"/>
          <p:cNvSpPr/>
          <p:nvPr/>
        </p:nvSpPr>
        <p:spPr>
          <a:xfrm>
            <a:off x="460195" y="5376481"/>
            <a:ext cx="6616108" cy="338554"/>
          </a:xfrm>
          <a:prstGeom prst="rect">
            <a:avLst/>
          </a:prstGeom>
        </p:spPr>
        <p:txBody>
          <a:bodyPr wrap="square">
            <a:spAutoFit/>
          </a:bodyPr>
          <a:lstStyle/>
          <a:p>
            <a:r>
              <a:rPr lang="fr-FR" sz="1600" dirty="0"/>
              <a:t>https://www.imarabe.org/fr/expositions/alula-merveille-d-arabie</a:t>
            </a:r>
          </a:p>
        </p:txBody>
      </p:sp>
    </p:spTree>
    <p:extLst>
      <p:ext uri="{BB962C8B-B14F-4D97-AF65-F5344CB8AC3E}">
        <p14:creationId xmlns:p14="http://schemas.microsoft.com/office/powerpoint/2010/main" val="2329212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765864" y="1890938"/>
            <a:ext cx="6034573" cy="452593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21520" b="10330"/>
          <a:stretch/>
        </p:blipFill>
        <p:spPr>
          <a:xfrm>
            <a:off x="9329807" y="1890938"/>
            <a:ext cx="2187916" cy="2236573"/>
          </a:xfrm>
          <a:prstGeom prst="rect">
            <a:avLst/>
          </a:prstGeom>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b="8988"/>
          <a:stretch/>
        </p:blipFill>
        <p:spPr>
          <a:xfrm>
            <a:off x="9329807" y="4377193"/>
            <a:ext cx="2187916" cy="2039675"/>
          </a:xfrm>
          <a:prstGeom prst="rect">
            <a:avLst/>
          </a:prstGeom>
        </p:spPr>
      </p:pic>
      <p:sp>
        <p:nvSpPr>
          <p:cNvPr id="8" name="Titre 1"/>
          <p:cNvSpPr txBox="1">
            <a:spLocks/>
          </p:cNvSpPr>
          <p:nvPr/>
        </p:nvSpPr>
        <p:spPr>
          <a:xfrm>
            <a:off x="2765864" y="179770"/>
            <a:ext cx="87518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Comic Sans MS" panose="030F0702030302020204" pitchFamily="66" charset="0"/>
              </a:rPr>
              <a:t>Au théâtre au collectif 12 : </a:t>
            </a:r>
            <a:br>
              <a:rPr lang="fr-FR" sz="2800" dirty="0">
                <a:latin typeface="Comic Sans MS" panose="030F0702030302020204" pitchFamily="66" charset="0"/>
              </a:rPr>
            </a:br>
            <a:r>
              <a:rPr lang="fr-FR" sz="2800" dirty="0">
                <a:latin typeface="Comic Sans MS" panose="030F0702030302020204" pitchFamily="66" charset="0"/>
              </a:rPr>
              <a:t>« le pire n’est pas encore certain » de Catherine </a:t>
            </a:r>
            <a:r>
              <a:rPr lang="fr-FR" sz="2800" dirty="0" err="1">
                <a:latin typeface="Comic Sans MS" panose="030F0702030302020204" pitchFamily="66" charset="0"/>
              </a:rPr>
              <a:t>Boskowitz</a:t>
            </a:r>
            <a:endParaRPr lang="fr-FR" sz="2800" dirty="0">
              <a:latin typeface="Comic Sans MS" panose="030F0702030302020204" pitchFamily="66" charset="0"/>
              <a:cs typeface="Segoe UI Light" panose="020B0502040204020203" pitchFamily="34" charset="0"/>
            </a:endParaRPr>
          </a:p>
        </p:txBody>
      </p:sp>
      <p:cxnSp>
        <p:nvCxnSpPr>
          <p:cNvPr id="9" name="Connecteur droit 8"/>
          <p:cNvCxnSpPr/>
          <p:nvPr/>
        </p:nvCxnSpPr>
        <p:spPr>
          <a:xfrm>
            <a:off x="2754979" y="1444098"/>
            <a:ext cx="3193142" cy="0"/>
          </a:xfrm>
          <a:prstGeom prst="line">
            <a:avLst/>
          </a:prstGeom>
          <a:ln>
            <a:solidFill>
              <a:srgbClr val="8A0106"/>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 y="0"/>
            <a:ext cx="2063497" cy="6858000"/>
          </a:xfrm>
          <a:prstGeom prst="rect">
            <a:avLst/>
          </a:prstGeom>
          <a:solidFill>
            <a:srgbClr val="8A0106"/>
          </a:solidFill>
          <a:ln>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2973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6806" y="2081743"/>
            <a:ext cx="4786745" cy="3943697"/>
          </a:xfrm>
          <a:ln w="76200">
            <a:solidFill>
              <a:srgbClr val="8A0106"/>
            </a:solidFill>
          </a:ln>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864" y="2081744"/>
            <a:ext cx="4391631" cy="3943697"/>
          </a:xfrm>
          <a:prstGeom prst="rect">
            <a:avLst/>
          </a:prstGeom>
          <a:ln w="76200">
            <a:solidFill>
              <a:srgbClr val="8A0106"/>
            </a:solidFill>
          </a:ln>
        </p:spPr>
      </p:pic>
      <p:sp>
        <p:nvSpPr>
          <p:cNvPr id="7" name="Titre 1"/>
          <p:cNvSpPr txBox="1">
            <a:spLocks/>
          </p:cNvSpPr>
          <p:nvPr/>
        </p:nvSpPr>
        <p:spPr>
          <a:xfrm>
            <a:off x="754743" y="118535"/>
            <a:ext cx="96748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Comic Sans MS" panose="030F0702030302020204" pitchFamily="66" charset="0"/>
                <a:cs typeface="Segoe UI Light" panose="020B0502040204020203" pitchFamily="34" charset="0"/>
              </a:rPr>
              <a:t>Puis est venu, le temps de </a:t>
            </a:r>
            <a:r>
              <a:rPr lang="fr-FR" sz="2800" dirty="0" smtClean="0">
                <a:latin typeface="Comic Sans MS" panose="030F0702030302020204" pitchFamily="66" charset="0"/>
                <a:cs typeface="Segoe UI Light" panose="020B0502040204020203" pitchFamily="34" charset="0"/>
              </a:rPr>
              <a:t>l’écriture … </a:t>
            </a:r>
            <a:endParaRPr lang="fr-FR" sz="2800" dirty="0">
              <a:latin typeface="Comic Sans MS" panose="030F0702030302020204" pitchFamily="66" charset="0"/>
              <a:cs typeface="Segoe UI Light" panose="020B0502040204020203" pitchFamily="34" charset="0"/>
            </a:endParaRPr>
          </a:p>
        </p:txBody>
      </p:sp>
      <p:cxnSp>
        <p:nvCxnSpPr>
          <p:cNvPr id="8" name="Connecteur droit 7"/>
          <p:cNvCxnSpPr/>
          <p:nvPr/>
        </p:nvCxnSpPr>
        <p:spPr>
          <a:xfrm>
            <a:off x="827315" y="1444098"/>
            <a:ext cx="3193142" cy="0"/>
          </a:xfrm>
          <a:prstGeom prst="line">
            <a:avLst/>
          </a:prstGeom>
          <a:ln>
            <a:solidFill>
              <a:srgbClr val="8A010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395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7849" y="343892"/>
            <a:ext cx="10515600" cy="1325563"/>
          </a:xfrm>
        </p:spPr>
        <p:txBody>
          <a:bodyPr>
            <a:normAutofit fontScale="90000"/>
          </a:bodyPr>
          <a:lstStyle/>
          <a:p>
            <a:pPr algn="just"/>
            <a:r>
              <a:rPr lang="fr-FR" sz="2400" dirty="0" smtClean="0">
                <a:latin typeface="Comic Sans MS" panose="030F0702030302020204" pitchFamily="66" charset="0"/>
              </a:rPr>
              <a:t>Et enfin le jour de la soutenance tant attendue, et redoutée dans un contexte de confinement… Mais nos </a:t>
            </a:r>
            <a:r>
              <a:rPr lang="fr-FR" sz="2400" dirty="0" smtClean="0">
                <a:latin typeface="Comic Sans MS" panose="030F0702030302020204" pitchFamily="66" charset="0"/>
              </a:rPr>
              <a:t>15 valeureux </a:t>
            </a:r>
            <a:r>
              <a:rPr lang="fr-FR" sz="2400" dirty="0" smtClean="0">
                <a:latin typeface="Comic Sans MS" panose="030F0702030302020204" pitchFamily="66" charset="0"/>
              </a:rPr>
              <a:t>candidats se sont habillés, préparés comme pour un oral </a:t>
            </a:r>
            <a:r>
              <a:rPr lang="fr-FR" sz="2400" dirty="0" smtClean="0">
                <a:latin typeface="Comic Sans MS" panose="030F0702030302020204" pitchFamily="66" charset="0"/>
              </a:rPr>
              <a:t>dont</a:t>
            </a:r>
            <a:r>
              <a:rPr lang="fr-FR" sz="2400" dirty="0" smtClean="0">
                <a:latin typeface="Comic Sans MS" panose="030F0702030302020204" pitchFamily="66" charset="0"/>
              </a:rPr>
              <a:t> </a:t>
            </a:r>
            <a:r>
              <a:rPr lang="fr-FR" sz="2400" dirty="0" smtClean="0">
                <a:latin typeface="Comic Sans MS" panose="030F0702030302020204" pitchFamily="66" charset="0"/>
              </a:rPr>
              <a:t>personne </a:t>
            </a:r>
            <a:r>
              <a:rPr lang="fr-FR" sz="2400" dirty="0" smtClean="0">
                <a:latin typeface="Comic Sans MS" panose="030F0702030302020204" pitchFamily="66" charset="0"/>
              </a:rPr>
              <a:t>n’aurait </a:t>
            </a:r>
            <a:r>
              <a:rPr lang="fr-FR" sz="2400" dirty="0" smtClean="0">
                <a:latin typeface="Comic Sans MS" panose="030F0702030302020204" pitchFamily="66" charset="0"/>
              </a:rPr>
              <a:t>pu </a:t>
            </a:r>
            <a:r>
              <a:rPr lang="fr-FR" sz="2400" dirty="0" smtClean="0">
                <a:latin typeface="Comic Sans MS" panose="030F0702030302020204" pitchFamily="66" charset="0"/>
              </a:rPr>
              <a:t>prévoir qu’il se déroulerait… </a:t>
            </a:r>
            <a:r>
              <a:rPr lang="fr-FR" sz="2400" dirty="0" smtClean="0">
                <a:latin typeface="Comic Sans MS" panose="030F0702030302020204" pitchFamily="66" charset="0"/>
              </a:rPr>
              <a:t>en </a:t>
            </a:r>
            <a:r>
              <a:rPr lang="fr-FR" sz="2400" dirty="0" smtClean="0">
                <a:latin typeface="Comic Sans MS" panose="030F0702030302020204" pitchFamily="66" charset="0"/>
              </a:rPr>
              <a:t>visio</a:t>
            </a:r>
            <a:r>
              <a:rPr lang="fr-FR" sz="2400" dirty="0">
                <a:latin typeface="Comic Sans MS" panose="030F0702030302020204" pitchFamily="66" charset="0"/>
              </a:rPr>
              <a:t>-</a:t>
            </a:r>
            <a:r>
              <a:rPr lang="fr-FR" sz="2400" dirty="0" smtClean="0">
                <a:latin typeface="Comic Sans MS" panose="030F0702030302020204" pitchFamily="66" charset="0"/>
              </a:rPr>
              <a:t>conférence </a:t>
            </a:r>
            <a:endParaRPr lang="fr-FR" sz="2400" dirty="0">
              <a:latin typeface="Comic Sans MS" panose="030F0702030302020204" pitchFamily="66" charset="0"/>
            </a:endParaRPr>
          </a:p>
        </p:txBody>
      </p:sp>
      <p:sp>
        <p:nvSpPr>
          <p:cNvPr id="8" name="Ellipse 7"/>
          <p:cNvSpPr>
            <a:spLocks noChangeAspect="1"/>
          </p:cNvSpPr>
          <p:nvPr/>
        </p:nvSpPr>
        <p:spPr>
          <a:xfrm>
            <a:off x="423197" y="2770305"/>
            <a:ext cx="2605889" cy="2733672"/>
          </a:xfrm>
          <a:prstGeom prst="ellipse">
            <a:avLst/>
          </a:prstGeom>
          <a:blipFill dpi="0" rotWithShape="1">
            <a:blip r:embed="rId2">
              <a:alphaModFix amt="80000"/>
            </a:blip>
            <a:srcRect/>
            <a:stretch>
              <a:fillRect l="-420" t="-17632" r="-470" b="-10657"/>
            </a:stretch>
          </a:blipFill>
          <a:ln w="38100">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a:spLocks noChangeAspect="1"/>
          </p:cNvSpPr>
          <p:nvPr/>
        </p:nvSpPr>
        <p:spPr>
          <a:xfrm>
            <a:off x="3359853" y="2770402"/>
            <a:ext cx="2605796" cy="2733575"/>
          </a:xfrm>
          <a:prstGeom prst="ellipse">
            <a:avLst/>
          </a:prstGeom>
          <a:blipFill dpi="0" rotWithShape="1">
            <a:blip r:embed="rId3">
              <a:alphaModFix amt="80000"/>
            </a:blip>
            <a:srcRect/>
            <a:stretch>
              <a:fillRect l="-420" t="-23000" r="-470" b="-25000"/>
            </a:stretch>
          </a:blipFill>
          <a:ln w="38100">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a:spLocks noChangeAspect="1"/>
          </p:cNvSpPr>
          <p:nvPr/>
        </p:nvSpPr>
        <p:spPr>
          <a:xfrm>
            <a:off x="6296416" y="2770305"/>
            <a:ext cx="2552003" cy="2686540"/>
          </a:xfrm>
          <a:prstGeom prst="ellipse">
            <a:avLst/>
          </a:prstGeom>
          <a:blipFill dpi="0" rotWithShape="1">
            <a:blip r:embed="rId4">
              <a:alphaModFix amt="80000"/>
            </a:blip>
            <a:srcRect/>
            <a:stretch>
              <a:fillRect l="-13000" t="-23000" r="-20000" b="-25000"/>
            </a:stretch>
          </a:blipFill>
          <a:ln w="38100">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a:spLocks noChangeAspect="1"/>
          </p:cNvSpPr>
          <p:nvPr/>
        </p:nvSpPr>
        <p:spPr>
          <a:xfrm>
            <a:off x="9179186" y="2770305"/>
            <a:ext cx="2560960" cy="2686540"/>
          </a:xfrm>
          <a:prstGeom prst="ellipse">
            <a:avLst/>
          </a:prstGeom>
          <a:blipFill dpi="0" rotWithShape="1">
            <a:blip r:embed="rId5">
              <a:alphaModFix amt="80000"/>
            </a:blip>
            <a:srcRect/>
            <a:stretch>
              <a:fillRect l="-13000" t="-14000" r="-20000" b="-77000"/>
            </a:stretch>
          </a:blipFill>
          <a:ln w="38100">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116839" y="5641001"/>
            <a:ext cx="1271502" cy="461665"/>
          </a:xfrm>
          <a:prstGeom prst="rect">
            <a:avLst/>
          </a:prstGeom>
        </p:spPr>
        <p:txBody>
          <a:bodyPr wrap="none">
            <a:spAutoFit/>
          </a:bodyPr>
          <a:lstStyle/>
          <a:p>
            <a:r>
              <a:rPr lang="fr-FR" sz="2400" dirty="0" err="1">
                <a:solidFill>
                  <a:prstClr val="black"/>
                </a:solidFill>
                <a:latin typeface="Comic Sans MS" panose="030F0702030302020204" pitchFamily="66" charset="0"/>
              </a:rPr>
              <a:t>Coumba</a:t>
            </a:r>
            <a:endParaRPr lang="fr-FR" dirty="0">
              <a:latin typeface="Comic Sans MS" panose="030F0702030302020204" pitchFamily="66" charset="0"/>
            </a:endParaRPr>
          </a:p>
        </p:txBody>
      </p:sp>
      <p:sp>
        <p:nvSpPr>
          <p:cNvPr id="13" name="Rectangle 12"/>
          <p:cNvSpPr/>
          <p:nvPr/>
        </p:nvSpPr>
        <p:spPr>
          <a:xfrm>
            <a:off x="3955955" y="5641001"/>
            <a:ext cx="1659429" cy="461665"/>
          </a:xfrm>
          <a:prstGeom prst="rect">
            <a:avLst/>
          </a:prstGeom>
        </p:spPr>
        <p:txBody>
          <a:bodyPr wrap="none">
            <a:spAutoFit/>
          </a:bodyPr>
          <a:lstStyle/>
          <a:p>
            <a:r>
              <a:rPr lang="fr-FR" sz="2400" dirty="0">
                <a:solidFill>
                  <a:prstClr val="black"/>
                </a:solidFill>
                <a:latin typeface="Comic Sans MS" panose="030F0702030302020204" pitchFamily="66" charset="0"/>
              </a:rPr>
              <a:t>Alexandre</a:t>
            </a:r>
            <a:endParaRPr lang="fr-FR" dirty="0">
              <a:latin typeface="Comic Sans MS" panose="030F0702030302020204" pitchFamily="66" charset="0"/>
            </a:endParaRPr>
          </a:p>
        </p:txBody>
      </p:sp>
      <p:sp>
        <p:nvSpPr>
          <p:cNvPr id="14" name="Rectangle 13"/>
          <p:cNvSpPr/>
          <p:nvPr/>
        </p:nvSpPr>
        <p:spPr>
          <a:xfrm>
            <a:off x="7181925" y="5641001"/>
            <a:ext cx="885179" cy="461665"/>
          </a:xfrm>
          <a:prstGeom prst="rect">
            <a:avLst/>
          </a:prstGeom>
        </p:spPr>
        <p:txBody>
          <a:bodyPr wrap="none">
            <a:spAutoFit/>
          </a:bodyPr>
          <a:lstStyle/>
          <a:p>
            <a:r>
              <a:rPr lang="fr-FR" sz="2400" dirty="0" err="1">
                <a:solidFill>
                  <a:prstClr val="black"/>
                </a:solidFill>
                <a:latin typeface="Comic Sans MS" panose="030F0702030302020204" pitchFamily="66" charset="0"/>
              </a:rPr>
              <a:t>Séna</a:t>
            </a:r>
            <a:endParaRPr lang="fr-FR" dirty="0">
              <a:latin typeface="Comic Sans MS" panose="030F0702030302020204" pitchFamily="66" charset="0"/>
            </a:endParaRPr>
          </a:p>
        </p:txBody>
      </p:sp>
      <p:sp>
        <p:nvSpPr>
          <p:cNvPr id="15" name="Rectangle 14"/>
          <p:cNvSpPr/>
          <p:nvPr/>
        </p:nvSpPr>
        <p:spPr>
          <a:xfrm>
            <a:off x="10059716" y="5641001"/>
            <a:ext cx="934871" cy="461665"/>
          </a:xfrm>
          <a:prstGeom prst="rect">
            <a:avLst/>
          </a:prstGeom>
        </p:spPr>
        <p:txBody>
          <a:bodyPr wrap="none">
            <a:spAutoFit/>
          </a:bodyPr>
          <a:lstStyle/>
          <a:p>
            <a:r>
              <a:rPr lang="fr-FR" sz="2400" dirty="0">
                <a:solidFill>
                  <a:prstClr val="black"/>
                </a:solidFill>
                <a:latin typeface="Comic Sans MS" panose="030F0702030302020204" pitchFamily="66" charset="0"/>
              </a:rPr>
              <a:t>Yanis</a:t>
            </a:r>
            <a:endParaRPr lang="fr-FR" dirty="0">
              <a:latin typeface="Comic Sans MS" panose="030F0702030302020204" pitchFamily="66" charset="0"/>
            </a:endParaRPr>
          </a:p>
        </p:txBody>
      </p:sp>
      <p:cxnSp>
        <p:nvCxnSpPr>
          <p:cNvPr id="17" name="Connecteur droit 16"/>
          <p:cNvCxnSpPr/>
          <p:nvPr/>
        </p:nvCxnSpPr>
        <p:spPr>
          <a:xfrm>
            <a:off x="802605" y="1782300"/>
            <a:ext cx="3193142" cy="0"/>
          </a:xfrm>
          <a:prstGeom prst="line">
            <a:avLst/>
          </a:prstGeom>
          <a:ln>
            <a:solidFill>
              <a:srgbClr val="8A010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445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a:spLocks noChangeAspect="1"/>
          </p:cNvSpPr>
          <p:nvPr/>
        </p:nvSpPr>
        <p:spPr>
          <a:xfrm>
            <a:off x="4793055" y="259496"/>
            <a:ext cx="2605889" cy="2733672"/>
          </a:xfrm>
          <a:prstGeom prst="ellipse">
            <a:avLst/>
          </a:prstGeom>
          <a:blipFill dpi="0" rotWithShape="1">
            <a:blip r:embed="rId2">
              <a:alphaModFix amt="80000"/>
            </a:blip>
            <a:srcRect/>
            <a:stretch>
              <a:fillRect l="-420" t="-17632" r="-470" b="-10657"/>
            </a:stretch>
          </a:blipFill>
          <a:ln w="38100">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a:spLocks noChangeAspect="1"/>
          </p:cNvSpPr>
          <p:nvPr/>
        </p:nvSpPr>
        <p:spPr>
          <a:xfrm>
            <a:off x="1687122" y="2061844"/>
            <a:ext cx="2605796" cy="2733575"/>
          </a:xfrm>
          <a:prstGeom prst="ellipse">
            <a:avLst/>
          </a:prstGeom>
          <a:blipFill dpi="0" rotWithShape="1">
            <a:blip r:embed="rId3">
              <a:alphaModFix amt="80000"/>
            </a:blip>
            <a:srcRect/>
            <a:stretch>
              <a:fillRect l="-420" t="-18000" r="-470" b="-30000"/>
            </a:stretch>
          </a:blipFill>
          <a:ln w="38100">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a:spLocks noChangeAspect="1"/>
          </p:cNvSpPr>
          <p:nvPr/>
        </p:nvSpPr>
        <p:spPr>
          <a:xfrm>
            <a:off x="4834584" y="3591857"/>
            <a:ext cx="2552003" cy="2686540"/>
          </a:xfrm>
          <a:prstGeom prst="ellipse">
            <a:avLst/>
          </a:prstGeom>
          <a:blipFill dpi="0" rotWithShape="1">
            <a:blip r:embed="rId4">
              <a:alphaModFix amt="80000"/>
            </a:blip>
            <a:srcRect/>
            <a:stretch>
              <a:fillRect l="-13000" t="-13000" r="-20000" b="-57000"/>
            </a:stretch>
          </a:blipFill>
          <a:ln w="38100">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a:spLocks noChangeAspect="1"/>
          </p:cNvSpPr>
          <p:nvPr/>
        </p:nvSpPr>
        <p:spPr>
          <a:xfrm>
            <a:off x="7940610" y="2085361"/>
            <a:ext cx="2560960" cy="2686540"/>
          </a:xfrm>
          <a:prstGeom prst="ellipse">
            <a:avLst/>
          </a:prstGeom>
          <a:blipFill dpi="0" rotWithShape="1">
            <a:blip r:embed="rId5">
              <a:alphaModFix amt="80000"/>
            </a:blip>
            <a:srcRect/>
            <a:stretch>
              <a:fillRect l="-13000" t="-14000" r="-20000" b="-100000"/>
            </a:stretch>
          </a:blipFill>
          <a:ln w="38100">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607" y="2993168"/>
            <a:ext cx="1563248" cy="461665"/>
          </a:xfrm>
          <a:prstGeom prst="rect">
            <a:avLst/>
          </a:prstGeom>
        </p:spPr>
        <p:txBody>
          <a:bodyPr wrap="none">
            <a:spAutoFit/>
          </a:bodyPr>
          <a:lstStyle/>
          <a:p>
            <a:r>
              <a:rPr lang="fr-FR" sz="2400" dirty="0" smtClean="0">
                <a:solidFill>
                  <a:prstClr val="black"/>
                </a:solidFill>
                <a:latin typeface="Comic Sans MS" panose="030F0702030302020204" pitchFamily="66" charset="0"/>
              </a:rPr>
              <a:t>Abdeljalil</a:t>
            </a:r>
            <a:endParaRPr lang="fr-FR" dirty="0">
              <a:latin typeface="Comic Sans MS" panose="030F0702030302020204" pitchFamily="66" charset="0"/>
            </a:endParaRPr>
          </a:p>
        </p:txBody>
      </p:sp>
      <p:sp>
        <p:nvSpPr>
          <p:cNvPr id="13" name="Rectangle 12"/>
          <p:cNvSpPr/>
          <p:nvPr/>
        </p:nvSpPr>
        <p:spPr>
          <a:xfrm>
            <a:off x="2452853" y="4795419"/>
            <a:ext cx="1178528" cy="461665"/>
          </a:xfrm>
          <a:prstGeom prst="rect">
            <a:avLst/>
          </a:prstGeom>
        </p:spPr>
        <p:txBody>
          <a:bodyPr wrap="none">
            <a:spAutoFit/>
          </a:bodyPr>
          <a:lstStyle/>
          <a:p>
            <a:r>
              <a:rPr lang="fr-FR" sz="2400" dirty="0" smtClean="0">
                <a:solidFill>
                  <a:prstClr val="black"/>
                </a:solidFill>
                <a:latin typeface="Comic Sans MS" panose="030F0702030302020204" pitchFamily="66" charset="0"/>
              </a:rPr>
              <a:t>Marine</a:t>
            </a:r>
            <a:endParaRPr lang="fr-FR" dirty="0">
              <a:latin typeface="Comic Sans MS" panose="030F0702030302020204" pitchFamily="66" charset="0"/>
            </a:endParaRPr>
          </a:p>
        </p:txBody>
      </p:sp>
      <p:sp>
        <p:nvSpPr>
          <p:cNvPr id="14" name="Rectangle 13"/>
          <p:cNvSpPr/>
          <p:nvPr/>
        </p:nvSpPr>
        <p:spPr>
          <a:xfrm>
            <a:off x="5573066" y="6278397"/>
            <a:ext cx="1183337" cy="461665"/>
          </a:xfrm>
          <a:prstGeom prst="rect">
            <a:avLst/>
          </a:prstGeom>
        </p:spPr>
        <p:txBody>
          <a:bodyPr wrap="none">
            <a:spAutoFit/>
          </a:bodyPr>
          <a:lstStyle/>
          <a:p>
            <a:r>
              <a:rPr lang="fr-FR" sz="2400" dirty="0" err="1" smtClean="0">
                <a:solidFill>
                  <a:prstClr val="black"/>
                </a:solidFill>
                <a:latin typeface="Comic Sans MS" panose="030F0702030302020204" pitchFamily="66" charset="0"/>
              </a:rPr>
              <a:t>Rayane</a:t>
            </a:r>
            <a:endParaRPr lang="fr-FR" dirty="0">
              <a:latin typeface="Comic Sans MS" panose="030F0702030302020204" pitchFamily="66" charset="0"/>
            </a:endParaRPr>
          </a:p>
        </p:txBody>
      </p:sp>
      <p:sp>
        <p:nvSpPr>
          <p:cNvPr id="15" name="Rectangle 14"/>
          <p:cNvSpPr/>
          <p:nvPr/>
        </p:nvSpPr>
        <p:spPr>
          <a:xfrm>
            <a:off x="8796935" y="4795419"/>
            <a:ext cx="963725" cy="461665"/>
          </a:xfrm>
          <a:prstGeom prst="rect">
            <a:avLst/>
          </a:prstGeom>
        </p:spPr>
        <p:txBody>
          <a:bodyPr wrap="none">
            <a:spAutoFit/>
          </a:bodyPr>
          <a:lstStyle/>
          <a:p>
            <a:r>
              <a:rPr lang="fr-FR" sz="2400" dirty="0" smtClean="0">
                <a:solidFill>
                  <a:prstClr val="black"/>
                </a:solidFill>
                <a:latin typeface="Comic Sans MS" panose="030F0702030302020204" pitchFamily="66" charset="0"/>
              </a:rPr>
              <a:t>Anaïs</a:t>
            </a:r>
          </a:p>
        </p:txBody>
      </p:sp>
    </p:spTree>
    <p:extLst>
      <p:ext uri="{BB962C8B-B14F-4D97-AF65-F5344CB8AC3E}">
        <p14:creationId xmlns:p14="http://schemas.microsoft.com/office/powerpoint/2010/main" val="809695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a:spLocks noChangeAspect="1"/>
          </p:cNvSpPr>
          <p:nvPr/>
        </p:nvSpPr>
        <p:spPr>
          <a:xfrm>
            <a:off x="1201043" y="332216"/>
            <a:ext cx="2605889" cy="2733672"/>
          </a:xfrm>
          <a:prstGeom prst="ellipse">
            <a:avLst/>
          </a:prstGeom>
          <a:blipFill dpi="0" rotWithShape="1">
            <a:blip r:embed="rId2">
              <a:alphaModFix amt="80000"/>
            </a:blip>
            <a:srcRect/>
            <a:stretch>
              <a:fillRect t="-12000" b="-17000"/>
            </a:stretch>
          </a:blipFill>
          <a:ln w="38100">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a:spLocks noChangeAspect="1"/>
          </p:cNvSpPr>
          <p:nvPr/>
        </p:nvSpPr>
        <p:spPr>
          <a:xfrm>
            <a:off x="4793055" y="332216"/>
            <a:ext cx="2605889" cy="2733672"/>
          </a:xfrm>
          <a:prstGeom prst="ellipse">
            <a:avLst/>
          </a:prstGeom>
          <a:blipFill dpi="0" rotWithShape="1">
            <a:blip r:embed="rId3">
              <a:alphaModFix amt="80000"/>
            </a:blip>
            <a:srcRect/>
            <a:stretch>
              <a:fillRect t="-21000" b="-17000"/>
            </a:stretch>
          </a:blipFill>
          <a:ln w="38100">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a:spLocks noChangeAspect="1"/>
          </p:cNvSpPr>
          <p:nvPr/>
        </p:nvSpPr>
        <p:spPr>
          <a:xfrm>
            <a:off x="8385067" y="332216"/>
            <a:ext cx="2605889" cy="2733672"/>
          </a:xfrm>
          <a:prstGeom prst="ellipse">
            <a:avLst/>
          </a:prstGeom>
          <a:blipFill dpi="0" rotWithShape="1">
            <a:blip r:embed="rId4">
              <a:alphaModFix amt="80000"/>
            </a:blip>
            <a:srcRect/>
            <a:stretch>
              <a:fillRect t="-11000" r="-22000" b="-12000"/>
            </a:stretch>
          </a:blipFill>
          <a:ln w="38100">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014654" y="3065888"/>
            <a:ext cx="1199367" cy="461665"/>
          </a:xfrm>
          <a:prstGeom prst="rect">
            <a:avLst/>
          </a:prstGeom>
        </p:spPr>
        <p:txBody>
          <a:bodyPr wrap="none">
            <a:spAutoFit/>
          </a:bodyPr>
          <a:lstStyle/>
          <a:p>
            <a:r>
              <a:rPr lang="fr-FR" sz="2400" dirty="0" err="1" smtClean="0">
                <a:solidFill>
                  <a:prstClr val="black"/>
                </a:solidFill>
                <a:latin typeface="Comic Sans MS" panose="030F0702030302020204" pitchFamily="66" charset="0"/>
              </a:rPr>
              <a:t>Shoraf</a:t>
            </a:r>
            <a:endParaRPr lang="fr-FR" dirty="0">
              <a:latin typeface="Comic Sans MS" panose="030F0702030302020204" pitchFamily="66" charset="0"/>
            </a:endParaRPr>
          </a:p>
        </p:txBody>
      </p:sp>
      <p:sp>
        <p:nvSpPr>
          <p:cNvPr id="12" name="Rectangle 11"/>
          <p:cNvSpPr/>
          <p:nvPr/>
        </p:nvSpPr>
        <p:spPr>
          <a:xfrm>
            <a:off x="5501830" y="3065887"/>
            <a:ext cx="1337226" cy="461665"/>
          </a:xfrm>
          <a:prstGeom prst="rect">
            <a:avLst/>
          </a:prstGeom>
        </p:spPr>
        <p:txBody>
          <a:bodyPr wrap="none">
            <a:spAutoFit/>
          </a:bodyPr>
          <a:lstStyle/>
          <a:p>
            <a:r>
              <a:rPr lang="fr-FR" sz="2400" dirty="0" smtClean="0">
                <a:solidFill>
                  <a:prstClr val="black"/>
                </a:solidFill>
                <a:latin typeface="Comic Sans MS" panose="030F0702030302020204" pitchFamily="66" charset="0"/>
              </a:rPr>
              <a:t>Quentin</a:t>
            </a:r>
            <a:endParaRPr lang="fr-FR" dirty="0">
              <a:latin typeface="Comic Sans MS" panose="030F0702030302020204" pitchFamily="66" charset="0"/>
            </a:endParaRPr>
          </a:p>
        </p:txBody>
      </p:sp>
      <p:sp>
        <p:nvSpPr>
          <p:cNvPr id="13" name="Rectangle 12"/>
          <p:cNvSpPr/>
          <p:nvPr/>
        </p:nvSpPr>
        <p:spPr>
          <a:xfrm>
            <a:off x="9198679" y="3065887"/>
            <a:ext cx="1151277" cy="461665"/>
          </a:xfrm>
          <a:prstGeom prst="rect">
            <a:avLst/>
          </a:prstGeom>
        </p:spPr>
        <p:txBody>
          <a:bodyPr wrap="none">
            <a:spAutoFit/>
          </a:bodyPr>
          <a:lstStyle/>
          <a:p>
            <a:r>
              <a:rPr lang="fr-FR" sz="2400" dirty="0" err="1" smtClean="0">
                <a:solidFill>
                  <a:prstClr val="black"/>
                </a:solidFill>
                <a:latin typeface="Comic Sans MS" panose="030F0702030302020204" pitchFamily="66" charset="0"/>
              </a:rPr>
              <a:t>Hanifé</a:t>
            </a:r>
            <a:endParaRPr lang="fr-FR" dirty="0">
              <a:latin typeface="Comic Sans MS" panose="030F0702030302020204" pitchFamily="66" charset="0"/>
            </a:endParaRPr>
          </a:p>
        </p:txBody>
      </p:sp>
      <p:sp>
        <p:nvSpPr>
          <p:cNvPr id="15" name="Ellipse 14"/>
          <p:cNvSpPr>
            <a:spLocks noChangeAspect="1"/>
          </p:cNvSpPr>
          <p:nvPr/>
        </p:nvSpPr>
        <p:spPr>
          <a:xfrm>
            <a:off x="2993320" y="3429000"/>
            <a:ext cx="2605889" cy="2733672"/>
          </a:xfrm>
          <a:prstGeom prst="ellipse">
            <a:avLst/>
          </a:prstGeom>
          <a:blipFill dpi="0" rotWithShape="1">
            <a:blip r:embed="rId5">
              <a:alphaModFix amt="80000"/>
            </a:blip>
            <a:srcRect/>
            <a:stretch>
              <a:fillRect l="-19000" t="-12000" r="1000" b="-17000"/>
            </a:stretch>
          </a:blipFill>
          <a:ln w="38100">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a:spLocks noChangeAspect="1"/>
          </p:cNvSpPr>
          <p:nvPr/>
        </p:nvSpPr>
        <p:spPr>
          <a:xfrm>
            <a:off x="6577875" y="3429000"/>
            <a:ext cx="2605889" cy="2733672"/>
          </a:xfrm>
          <a:prstGeom prst="ellipse">
            <a:avLst/>
          </a:prstGeom>
          <a:blipFill dpi="0" rotWithShape="1">
            <a:blip r:embed="rId6">
              <a:alphaModFix amt="80000"/>
            </a:blip>
            <a:srcRect/>
            <a:stretch>
              <a:fillRect t="-12000" r="1000" b="-23000"/>
            </a:stretch>
          </a:blipFill>
          <a:ln w="38100">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3749479" y="6162672"/>
            <a:ext cx="1239442" cy="461665"/>
          </a:xfrm>
          <a:prstGeom prst="rect">
            <a:avLst/>
          </a:prstGeom>
        </p:spPr>
        <p:txBody>
          <a:bodyPr wrap="none">
            <a:spAutoFit/>
          </a:bodyPr>
          <a:lstStyle/>
          <a:p>
            <a:r>
              <a:rPr lang="fr-FR" sz="2400" dirty="0" smtClean="0">
                <a:solidFill>
                  <a:prstClr val="black"/>
                </a:solidFill>
                <a:latin typeface="Comic Sans MS" panose="030F0702030302020204" pitchFamily="66" charset="0"/>
              </a:rPr>
              <a:t>Héloïse</a:t>
            </a:r>
            <a:endParaRPr lang="fr-FR" dirty="0">
              <a:latin typeface="Comic Sans MS" panose="030F0702030302020204" pitchFamily="66" charset="0"/>
            </a:endParaRPr>
          </a:p>
        </p:txBody>
      </p:sp>
      <p:sp>
        <p:nvSpPr>
          <p:cNvPr id="22" name="Rectangle 21"/>
          <p:cNvSpPr/>
          <p:nvPr/>
        </p:nvSpPr>
        <p:spPr>
          <a:xfrm>
            <a:off x="7552684" y="6139074"/>
            <a:ext cx="766557" cy="461665"/>
          </a:xfrm>
          <a:prstGeom prst="rect">
            <a:avLst/>
          </a:prstGeom>
        </p:spPr>
        <p:txBody>
          <a:bodyPr wrap="none">
            <a:spAutoFit/>
          </a:bodyPr>
          <a:lstStyle/>
          <a:p>
            <a:r>
              <a:rPr lang="fr-FR" sz="2400" dirty="0" smtClean="0">
                <a:solidFill>
                  <a:prstClr val="black"/>
                </a:solidFill>
                <a:latin typeface="Comic Sans MS" panose="030F0702030302020204" pitchFamily="66" charset="0"/>
              </a:rPr>
              <a:t>Rita</a:t>
            </a:r>
            <a:endParaRPr lang="fr-FR" dirty="0">
              <a:latin typeface="Comic Sans MS" panose="030F0702030302020204" pitchFamily="66" charset="0"/>
            </a:endParaRPr>
          </a:p>
        </p:txBody>
      </p:sp>
      <p:grpSp>
        <p:nvGrpSpPr>
          <p:cNvPr id="30" name="Groupe 29"/>
          <p:cNvGrpSpPr/>
          <p:nvPr/>
        </p:nvGrpSpPr>
        <p:grpSpPr>
          <a:xfrm>
            <a:off x="1391234" y="4272969"/>
            <a:ext cx="1094662" cy="1123030"/>
            <a:chOff x="9297487" y="4473076"/>
            <a:chExt cx="996850" cy="1123030"/>
          </a:xfrm>
        </p:grpSpPr>
        <p:sp>
          <p:nvSpPr>
            <p:cNvPr id="23" name="Rectangle 22"/>
            <p:cNvSpPr/>
            <p:nvPr/>
          </p:nvSpPr>
          <p:spPr>
            <a:xfrm>
              <a:off x="9333801" y="4765109"/>
              <a:ext cx="924222" cy="830997"/>
            </a:xfrm>
            <a:prstGeom prst="rect">
              <a:avLst/>
            </a:prstGeom>
          </p:spPr>
          <p:txBody>
            <a:bodyPr wrap="square">
              <a:spAutoFit/>
            </a:bodyPr>
            <a:lstStyle/>
            <a:p>
              <a:r>
                <a:rPr lang="fr-FR" sz="2400" dirty="0" err="1" smtClean="0">
                  <a:solidFill>
                    <a:prstClr val="black"/>
                  </a:solidFill>
                  <a:latin typeface="Comic Sans MS" panose="030F0702030302020204" pitchFamily="66" charset="0"/>
                </a:rPr>
                <a:t>Hinde</a:t>
              </a:r>
              <a:endParaRPr lang="fr-FR" sz="2400" dirty="0" smtClean="0">
                <a:solidFill>
                  <a:prstClr val="black"/>
                </a:solidFill>
                <a:latin typeface="Comic Sans MS" panose="030F0702030302020204" pitchFamily="66" charset="0"/>
              </a:endParaRPr>
            </a:p>
          </p:txBody>
        </p:sp>
        <p:sp>
          <p:nvSpPr>
            <p:cNvPr id="24" name="Ellipse 23"/>
            <p:cNvSpPr>
              <a:spLocks noChangeAspect="1"/>
            </p:cNvSpPr>
            <p:nvPr/>
          </p:nvSpPr>
          <p:spPr>
            <a:xfrm>
              <a:off x="9297487" y="4473076"/>
              <a:ext cx="996850" cy="1045732"/>
            </a:xfrm>
            <a:prstGeom prst="ellipse">
              <a:avLst/>
            </a:prstGeom>
            <a:noFill/>
            <a:ln w="38100">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9" name="Groupe 28"/>
          <p:cNvGrpSpPr/>
          <p:nvPr/>
        </p:nvGrpSpPr>
        <p:grpSpPr>
          <a:xfrm>
            <a:off x="9763898" y="4272969"/>
            <a:ext cx="1227058" cy="1045732"/>
            <a:chOff x="10272374" y="4473076"/>
            <a:chExt cx="1172116" cy="1045732"/>
          </a:xfrm>
        </p:grpSpPr>
        <p:sp>
          <p:nvSpPr>
            <p:cNvPr id="25" name="Ellipse 24"/>
            <p:cNvSpPr>
              <a:spLocks noChangeAspect="1"/>
            </p:cNvSpPr>
            <p:nvPr/>
          </p:nvSpPr>
          <p:spPr>
            <a:xfrm>
              <a:off x="10360006" y="4473076"/>
              <a:ext cx="996850" cy="1045732"/>
            </a:xfrm>
            <a:prstGeom prst="ellipse">
              <a:avLst/>
            </a:prstGeom>
            <a:noFill/>
            <a:ln w="38100">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10272374" y="4765109"/>
              <a:ext cx="1172116" cy="461665"/>
            </a:xfrm>
            <a:prstGeom prst="rect">
              <a:avLst/>
            </a:prstGeom>
          </p:spPr>
          <p:txBody>
            <a:bodyPr wrap="square">
              <a:spAutoFit/>
            </a:bodyPr>
            <a:lstStyle/>
            <a:p>
              <a:pPr lvl="0"/>
              <a:r>
                <a:rPr lang="fr-FR" sz="2400" dirty="0">
                  <a:solidFill>
                    <a:prstClr val="black"/>
                  </a:solidFill>
                  <a:latin typeface="Comic Sans MS" panose="030F0702030302020204" pitchFamily="66" charset="0"/>
                </a:rPr>
                <a:t>Mathis</a:t>
              </a:r>
              <a:endParaRPr lang="fr-FR" dirty="0">
                <a:solidFill>
                  <a:prstClr val="black"/>
                </a:solidFill>
                <a:latin typeface="Comic Sans MS" panose="030F0702030302020204" pitchFamily="66" charset="0"/>
              </a:endParaRPr>
            </a:p>
          </p:txBody>
        </p:sp>
      </p:grpSp>
    </p:spTree>
    <p:extLst>
      <p:ext uri="{BB962C8B-B14F-4D97-AF65-F5344CB8AC3E}">
        <p14:creationId xmlns:p14="http://schemas.microsoft.com/office/powerpoint/2010/main" val="896460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77429" y="5241303"/>
            <a:ext cx="8837141" cy="1258207"/>
          </a:xfrm>
        </p:spPr>
        <p:txBody>
          <a:bodyPr/>
          <a:lstStyle/>
          <a:p>
            <a:pPr marL="0" indent="0" algn="ctr">
              <a:buNone/>
            </a:pPr>
            <a:r>
              <a:rPr lang="fr-FR" dirty="0">
                <a:latin typeface="Bradley Hand ITC" panose="03070402050302030203" pitchFamily="66" charset="0"/>
              </a:rPr>
              <a:t>Conférence de </a:t>
            </a:r>
            <a:r>
              <a:rPr lang="fr-FR" b="1" dirty="0">
                <a:latin typeface="Bradley Hand ITC" panose="03070402050302030203" pitchFamily="66" charset="0"/>
              </a:rPr>
              <a:t>MR Nicolas Cadène</a:t>
            </a:r>
            <a:r>
              <a:rPr lang="fr-FR" dirty="0">
                <a:latin typeface="Bradley Hand ITC" panose="03070402050302030203" pitchFamily="66" charset="0"/>
              </a:rPr>
              <a:t>, Rapporteur général de l'Observatoire de la Laïcité auprès du Premier ministre </a:t>
            </a:r>
            <a:br>
              <a:rPr lang="fr-FR" dirty="0">
                <a:latin typeface="Bradley Hand ITC" panose="03070402050302030203" pitchFamily="66" charset="0"/>
              </a:rPr>
            </a:br>
            <a:r>
              <a:rPr lang="fr-FR" dirty="0">
                <a:latin typeface="Bradley Hand ITC" panose="03070402050302030203" pitchFamily="66" charset="0"/>
              </a:rPr>
              <a:t>« </a:t>
            </a:r>
            <a:r>
              <a:rPr lang="fr-FR" b="1" i="1" dirty="0">
                <a:latin typeface="Bradley Hand ITC" panose="03070402050302030203" pitchFamily="66" charset="0"/>
              </a:rPr>
              <a:t>Histoire, évolution et pratiques de la laïcité en France </a:t>
            </a:r>
            <a:r>
              <a:rPr lang="fr-FR" b="1" i="1" dirty="0" smtClean="0">
                <a:latin typeface="Bradley Hand ITC" panose="03070402050302030203" pitchFamily="66" charset="0"/>
              </a:rPr>
              <a:t>»</a:t>
            </a:r>
            <a:endParaRPr lang="fr-FR" dirty="0"/>
          </a:p>
        </p:txBody>
      </p:sp>
      <p:pic>
        <p:nvPicPr>
          <p:cNvPr id="4"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596" y="1909937"/>
            <a:ext cx="4646805" cy="2884986"/>
          </a:xfrm>
          <a:prstGeom prst="rect">
            <a:avLst/>
          </a:prstGeom>
          <a:ln w="76200">
            <a:solidFill>
              <a:srgbClr val="8A0106"/>
            </a:solidFill>
          </a:ln>
        </p:spPr>
      </p:pic>
      <p:sp>
        <p:nvSpPr>
          <p:cNvPr id="6" name="Titre 1"/>
          <p:cNvSpPr>
            <a:spLocks noGrp="1"/>
          </p:cNvSpPr>
          <p:nvPr>
            <p:ph type="title"/>
          </p:nvPr>
        </p:nvSpPr>
        <p:spPr>
          <a:xfrm>
            <a:off x="838200" y="137994"/>
            <a:ext cx="10515600" cy="1325563"/>
          </a:xfrm>
        </p:spPr>
        <p:txBody>
          <a:bodyPr>
            <a:normAutofit/>
          </a:bodyPr>
          <a:lstStyle/>
          <a:p>
            <a:r>
              <a:rPr lang="fr-FR" sz="2800" dirty="0">
                <a:latin typeface="Comic Sans MS" panose="030F0702030302020204" pitchFamily="66" charset="0"/>
                <a:cs typeface="Segoe UI Light" panose="020B0502040204020203" pitchFamily="34" charset="0"/>
              </a:rPr>
              <a:t>Et puis il y a toutes ces conférences que nous avons du annuler au cours de cette année si </a:t>
            </a:r>
            <a:r>
              <a:rPr lang="fr-FR" sz="2800" dirty="0" smtClean="0">
                <a:latin typeface="Comic Sans MS" panose="030F0702030302020204" pitchFamily="66" charset="0"/>
                <a:cs typeface="Segoe UI Light" panose="020B0502040204020203" pitchFamily="34" charset="0"/>
              </a:rPr>
              <a:t>difficile…</a:t>
            </a:r>
            <a:endParaRPr lang="fr-FR" sz="2800" dirty="0">
              <a:latin typeface="Comic Sans MS" panose="030F0702030302020204" pitchFamily="66" charset="0"/>
              <a:cs typeface="Segoe UI Light" panose="020B0502040204020203" pitchFamily="34" charset="0"/>
            </a:endParaRPr>
          </a:p>
        </p:txBody>
      </p:sp>
      <p:cxnSp>
        <p:nvCxnSpPr>
          <p:cNvPr id="7" name="Connecteur droit 6"/>
          <p:cNvCxnSpPr/>
          <p:nvPr/>
        </p:nvCxnSpPr>
        <p:spPr>
          <a:xfrm>
            <a:off x="838200" y="1444098"/>
            <a:ext cx="3193142" cy="0"/>
          </a:xfrm>
          <a:prstGeom prst="line">
            <a:avLst/>
          </a:prstGeom>
          <a:ln>
            <a:solidFill>
              <a:srgbClr val="8A010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784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539688" y="713494"/>
            <a:ext cx="4864702" cy="1090594"/>
          </a:xfrm>
        </p:spPr>
        <p:txBody>
          <a:bodyPr/>
          <a:lstStyle/>
          <a:p>
            <a:pPr marL="0" indent="0">
              <a:buNone/>
            </a:pPr>
            <a:r>
              <a:rPr lang="fr-FR" b="1" dirty="0" smtClean="0">
                <a:latin typeface="Bradley Hand ITC" panose="03070402050302030203" pitchFamily="66" charset="0"/>
              </a:rPr>
              <a:t> </a:t>
            </a:r>
            <a:r>
              <a:rPr lang="fr-FR" b="1" dirty="0">
                <a:latin typeface="Bradley Hand ITC" panose="03070402050302030203" pitchFamily="66" charset="0"/>
              </a:rPr>
              <a:t>Conférence de Mr Pierre </a:t>
            </a:r>
            <a:r>
              <a:rPr lang="fr-FR" b="1" dirty="0" err="1" smtClean="0">
                <a:latin typeface="Bradley Hand ITC" panose="03070402050302030203" pitchFamily="66" charset="0"/>
              </a:rPr>
              <a:t>Haski</a:t>
            </a:r>
            <a:endParaRPr lang="fr-FR" b="1" dirty="0" smtClean="0">
              <a:latin typeface="Bradley Hand ITC" panose="03070402050302030203" pitchFamily="66" charset="0"/>
            </a:endParaRPr>
          </a:p>
          <a:p>
            <a:pPr marL="0" indent="0">
              <a:buNone/>
            </a:pPr>
            <a:r>
              <a:rPr lang="fr-FR" b="1" dirty="0" smtClean="0">
                <a:latin typeface="Bradley Hand ITC" panose="03070402050302030203" pitchFamily="66" charset="0"/>
              </a:rPr>
              <a:t>«</a:t>
            </a:r>
            <a:r>
              <a:rPr lang="fr-FR" b="1" dirty="0">
                <a:latin typeface="Bradley Hand ITC" panose="03070402050302030203" pitchFamily="66" charset="0"/>
              </a:rPr>
              <a:t> la puissance chinoise </a:t>
            </a:r>
            <a:r>
              <a:rPr lang="fr-FR" b="1" dirty="0" smtClean="0">
                <a:latin typeface="Bradley Hand ITC" panose="03070402050302030203" pitchFamily="66" charset="0"/>
              </a:rPr>
              <a:t>»</a:t>
            </a:r>
            <a:r>
              <a:rPr lang="fr-FR" dirty="0" smtClean="0">
                <a:latin typeface="Bradley Hand ITC" panose="03070402050302030203" pitchFamily="66" charset="0"/>
              </a:rPr>
              <a:t> </a:t>
            </a:r>
            <a:endParaRPr lang="fr-FR"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12168" r="9252"/>
          <a:stretch/>
        </p:blipFill>
        <p:spPr>
          <a:xfrm>
            <a:off x="2096902" y="713493"/>
            <a:ext cx="3128710" cy="3308437"/>
          </a:xfrm>
          <a:prstGeom prst="rect">
            <a:avLst/>
          </a:prstGeom>
          <a:ln w="76200">
            <a:solidFill>
              <a:srgbClr val="8A0106"/>
            </a:solidFill>
          </a:ln>
        </p:spPr>
      </p:pic>
      <p:sp>
        <p:nvSpPr>
          <p:cNvPr id="5" name="Triangle rectangle 4"/>
          <p:cNvSpPr/>
          <p:nvPr/>
        </p:nvSpPr>
        <p:spPr>
          <a:xfrm>
            <a:off x="0" y="2557849"/>
            <a:ext cx="5115697" cy="4300151"/>
          </a:xfrm>
          <a:prstGeom prst="rtTriangle">
            <a:avLst/>
          </a:prstGeom>
          <a:solidFill>
            <a:srgbClr val="8A0106"/>
          </a:solidFill>
          <a:ln>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Espace réservé du contenu 3"/>
          <p:cNvPicPr>
            <a:picLocks noChangeAspect="1"/>
          </p:cNvPicPr>
          <p:nvPr/>
        </p:nvPicPr>
        <p:blipFill rotWithShape="1">
          <a:blip r:embed="rId3">
            <a:extLst>
              <a:ext uri="{28A0092B-C50C-407E-A947-70E740481C1C}">
                <a14:useLocalDpi xmlns:a14="http://schemas.microsoft.com/office/drawing/2010/main" val="0"/>
              </a:ext>
            </a:extLst>
          </a:blip>
          <a:srcRect t="12784" r="25295" b="12621"/>
          <a:stretch/>
        </p:blipFill>
        <p:spPr>
          <a:xfrm>
            <a:off x="7212599" y="2681417"/>
            <a:ext cx="3415508" cy="2557849"/>
          </a:xfrm>
          <a:prstGeom prst="rect">
            <a:avLst/>
          </a:prstGeom>
          <a:ln w="76200">
            <a:solidFill>
              <a:srgbClr val="8A0106"/>
            </a:solidFill>
          </a:ln>
        </p:spPr>
      </p:pic>
      <p:sp>
        <p:nvSpPr>
          <p:cNvPr id="8" name="Rectangle 7"/>
          <p:cNvSpPr/>
          <p:nvPr/>
        </p:nvSpPr>
        <p:spPr>
          <a:xfrm>
            <a:off x="6367959" y="5588235"/>
            <a:ext cx="5104787" cy="830997"/>
          </a:xfrm>
          <a:prstGeom prst="rect">
            <a:avLst/>
          </a:prstGeom>
        </p:spPr>
        <p:txBody>
          <a:bodyPr wrap="square">
            <a:spAutoFit/>
          </a:bodyPr>
          <a:lstStyle/>
          <a:p>
            <a:pPr algn="ctr"/>
            <a:r>
              <a:rPr lang="fr-FR" sz="2400" b="1" dirty="0">
                <a:latin typeface="Bradley Hand ITC" panose="03070402050302030203" pitchFamily="66" charset="0"/>
              </a:rPr>
              <a:t>Mathilde </a:t>
            </a:r>
            <a:r>
              <a:rPr lang="fr-FR" sz="2400" b="1" dirty="0" err="1">
                <a:latin typeface="Bradley Hand ITC" panose="03070402050302030203" pitchFamily="66" charset="0"/>
              </a:rPr>
              <a:t>Larrère</a:t>
            </a:r>
            <a:r>
              <a:rPr lang="fr-FR" sz="2400" b="1" dirty="0">
                <a:latin typeface="Bradley Hand ITC" panose="03070402050302030203" pitchFamily="66" charset="0"/>
              </a:rPr>
              <a:t> « les minorités dans </a:t>
            </a:r>
            <a:endParaRPr lang="fr-FR" sz="2400" b="1" dirty="0" smtClean="0">
              <a:latin typeface="Bradley Hand ITC" panose="03070402050302030203" pitchFamily="66" charset="0"/>
            </a:endParaRPr>
          </a:p>
          <a:p>
            <a:pPr algn="ctr"/>
            <a:r>
              <a:rPr lang="fr-FR" sz="2400" b="1" dirty="0" smtClean="0">
                <a:latin typeface="Bradley Hand ITC" panose="03070402050302030203" pitchFamily="66" charset="0"/>
              </a:rPr>
              <a:t>la </a:t>
            </a:r>
            <a:r>
              <a:rPr lang="fr-FR" sz="2400" b="1" dirty="0">
                <a:latin typeface="Bradley Hand ITC" panose="03070402050302030203" pitchFamily="66" charset="0"/>
              </a:rPr>
              <a:t>Révolution française » </a:t>
            </a:r>
          </a:p>
        </p:txBody>
      </p:sp>
    </p:spTree>
    <p:extLst>
      <p:ext uri="{BB962C8B-B14F-4D97-AF65-F5344CB8AC3E}">
        <p14:creationId xmlns:p14="http://schemas.microsoft.com/office/powerpoint/2010/main" val="1958270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28324" y="375680"/>
            <a:ext cx="8908388" cy="1325563"/>
          </a:xfrm>
        </p:spPr>
        <p:txBody>
          <a:bodyPr>
            <a:normAutofit/>
          </a:bodyPr>
          <a:lstStyle/>
          <a:p>
            <a:r>
              <a:rPr lang="fr-FR" sz="2400" dirty="0" smtClean="0">
                <a:latin typeface="Comic Sans MS" panose="030F0702030302020204" pitchFamily="66" charset="0"/>
                <a:cs typeface="Segoe UI Light" panose="020B0502040204020203" pitchFamily="34" charset="0"/>
              </a:rPr>
              <a:t>D’abord, il y a eu des entrainements fréquents, nombreux, </a:t>
            </a:r>
            <a:r>
              <a:rPr lang="fr-FR" sz="2400" dirty="0" smtClean="0">
                <a:latin typeface="Comic Sans MS" panose="030F0702030302020204" pitchFamily="66" charset="0"/>
                <a:cs typeface="Segoe UI Light" panose="020B0502040204020203" pitchFamily="34" charset="0"/>
              </a:rPr>
              <a:t>des </a:t>
            </a:r>
            <a:r>
              <a:rPr lang="fr-FR" sz="2400" dirty="0" smtClean="0">
                <a:latin typeface="Comic Sans MS" panose="030F0702030302020204" pitchFamily="66" charset="0"/>
                <a:cs typeface="Segoe UI Light" panose="020B0502040204020203" pitchFamily="34" charset="0"/>
              </a:rPr>
              <a:t>séances de travail les </a:t>
            </a:r>
            <a:r>
              <a:rPr lang="fr-FR" sz="2400" dirty="0" smtClean="0">
                <a:latin typeface="Comic Sans MS" panose="030F0702030302020204" pitchFamily="66" charset="0"/>
                <a:cs typeface="Segoe UI Light" panose="020B0502040204020203" pitchFamily="34" charset="0"/>
              </a:rPr>
              <a:t>mercredi après-midi, dès le mois de septembre</a:t>
            </a:r>
            <a:endParaRPr lang="fr-FR" sz="2400" dirty="0">
              <a:latin typeface="Comic Sans MS" panose="030F0702030302020204" pitchFamily="66" charset="0"/>
              <a:cs typeface="Segoe UI Light" panose="020B0502040204020203" pitchFamily="34" charset="0"/>
            </a:endParaRPr>
          </a:p>
        </p:txBody>
      </p:sp>
      <p:pic>
        <p:nvPicPr>
          <p:cNvPr id="4" name="Espace réservé du conten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1976"/>
          <a:stretch/>
        </p:blipFill>
        <p:spPr>
          <a:xfrm>
            <a:off x="7740399" y="4255516"/>
            <a:ext cx="2305633" cy="2091199"/>
          </a:xfrm>
        </p:spPr>
      </p:pic>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839" t="28892" b="4000"/>
          <a:stretch/>
        </p:blipFill>
        <p:spPr>
          <a:xfrm>
            <a:off x="5229325" y="1958388"/>
            <a:ext cx="2287369" cy="2091198"/>
          </a:xfrm>
          <a:prstGeom prst="rect">
            <a:avLst/>
          </a:prstGeom>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275" t="34760" r="3452"/>
          <a:stretch/>
        </p:blipFill>
        <p:spPr>
          <a:xfrm>
            <a:off x="7740399" y="1958388"/>
            <a:ext cx="2305632" cy="2091198"/>
          </a:xfrm>
          <a:prstGeom prst="rect">
            <a:avLst/>
          </a:prstGeom>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t="31433"/>
          <a:stretch/>
        </p:blipFill>
        <p:spPr>
          <a:xfrm>
            <a:off x="5229324" y="4255516"/>
            <a:ext cx="2287370" cy="2091199"/>
          </a:xfrm>
          <a:prstGeom prst="rect">
            <a:avLst/>
          </a:prstGeom>
        </p:spPr>
      </p:pic>
      <p:sp>
        <p:nvSpPr>
          <p:cNvPr id="14" name="Rectangle 13"/>
          <p:cNvSpPr/>
          <p:nvPr/>
        </p:nvSpPr>
        <p:spPr>
          <a:xfrm>
            <a:off x="0" y="0"/>
            <a:ext cx="2873829" cy="6858000"/>
          </a:xfrm>
          <a:prstGeom prst="rect">
            <a:avLst/>
          </a:prstGeom>
          <a:solidFill>
            <a:srgbClr val="8A0106"/>
          </a:solidFill>
          <a:ln>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09470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6896" y="1350527"/>
            <a:ext cx="2904518" cy="4351338"/>
          </a:xfrm>
          <a:ln w="76200">
            <a:solidFill>
              <a:srgbClr val="8A0106"/>
            </a:solidFill>
          </a:ln>
        </p:spPr>
      </p:pic>
      <p:sp>
        <p:nvSpPr>
          <p:cNvPr id="5" name="Rectangle 4"/>
          <p:cNvSpPr/>
          <p:nvPr/>
        </p:nvSpPr>
        <p:spPr>
          <a:xfrm>
            <a:off x="4627606" y="2561488"/>
            <a:ext cx="6096000" cy="1384995"/>
          </a:xfrm>
          <a:prstGeom prst="rect">
            <a:avLst/>
          </a:prstGeom>
        </p:spPr>
        <p:txBody>
          <a:bodyPr>
            <a:spAutoFit/>
          </a:bodyPr>
          <a:lstStyle/>
          <a:p>
            <a:pPr algn="ctr"/>
            <a:r>
              <a:rPr lang="fr-FR" sz="2800" b="1" dirty="0">
                <a:latin typeface="Bradley Hand ITC" panose="03070402050302030203" pitchFamily="66" charset="0"/>
              </a:rPr>
              <a:t>Bertrand </a:t>
            </a:r>
            <a:r>
              <a:rPr lang="fr-FR" sz="2800" b="1" dirty="0" err="1">
                <a:latin typeface="Bradley Hand ITC" panose="03070402050302030203" pitchFamily="66" charset="0"/>
              </a:rPr>
              <a:t>Badie</a:t>
            </a:r>
            <a:r>
              <a:rPr lang="fr-FR" sz="2800" b="1" dirty="0">
                <a:latin typeface="Bradley Hand ITC" panose="03070402050302030203" pitchFamily="66" charset="0"/>
              </a:rPr>
              <a:t>, en partenariat avec l’université </a:t>
            </a:r>
            <a:r>
              <a:rPr lang="fr-FR" sz="2800" b="1" dirty="0" smtClean="0">
                <a:latin typeface="Bradley Hand ITC" panose="03070402050302030203" pitchFamily="66" charset="0"/>
              </a:rPr>
              <a:t>Camille </a:t>
            </a:r>
            <a:r>
              <a:rPr lang="fr-FR" sz="2800" b="1" dirty="0">
                <a:latin typeface="Bradley Hand ITC" panose="03070402050302030203" pitchFamily="66" charset="0"/>
              </a:rPr>
              <a:t>Corot « mondialisation et émergence » </a:t>
            </a:r>
            <a:endParaRPr lang="fr-FR" sz="2800" dirty="0"/>
          </a:p>
        </p:txBody>
      </p:sp>
      <p:sp>
        <p:nvSpPr>
          <p:cNvPr id="6" name="Triangle rectangle 5"/>
          <p:cNvSpPr/>
          <p:nvPr/>
        </p:nvSpPr>
        <p:spPr>
          <a:xfrm rot="10800000" flipV="1">
            <a:off x="7076302" y="2829697"/>
            <a:ext cx="5115697" cy="4028303"/>
          </a:xfrm>
          <a:prstGeom prst="rtTriangle">
            <a:avLst/>
          </a:prstGeom>
          <a:solidFill>
            <a:srgbClr val="8A0106"/>
          </a:solidFill>
          <a:ln>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49630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A0106"/>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30427" y="402196"/>
            <a:ext cx="5665573" cy="4466367"/>
          </a:xfrm>
        </p:spPr>
        <p:txBody>
          <a:bodyPr>
            <a:noAutofit/>
          </a:bodyPr>
          <a:lstStyle/>
          <a:p>
            <a:pPr algn="ctr"/>
            <a:r>
              <a:rPr lang="fr-FR" sz="1800" dirty="0" smtClean="0">
                <a:solidFill>
                  <a:schemeClr val="bg1"/>
                </a:solidFill>
                <a:latin typeface="Comic Sans MS" panose="030F0702030302020204" pitchFamily="66" charset="0"/>
                <a:cs typeface="Segoe UI Light" panose="020B0502040204020203" pitchFamily="34" charset="0"/>
              </a:rPr>
              <a:t>Et puis il y a la tristesse de n’avoir pu être présents autant que d’habitude pour féliciter </a:t>
            </a:r>
            <a:br>
              <a:rPr lang="fr-FR" sz="1800" dirty="0" smtClean="0">
                <a:solidFill>
                  <a:schemeClr val="bg1"/>
                </a:solidFill>
                <a:latin typeface="Comic Sans MS" panose="030F0702030302020204" pitchFamily="66" charset="0"/>
                <a:cs typeface="Segoe UI Light" panose="020B0502040204020203" pitchFamily="34" charset="0"/>
              </a:rPr>
            </a:br>
            <a:r>
              <a:rPr lang="fr-FR" sz="1800" dirty="0" smtClean="0">
                <a:solidFill>
                  <a:schemeClr val="bg1"/>
                </a:solidFill>
                <a:latin typeface="Comic Sans MS" panose="030F0702030302020204" pitchFamily="66" charset="0"/>
                <a:cs typeface="Segoe UI Light" panose="020B0502040204020203" pitchFamily="34" charset="0"/>
              </a:rPr>
              <a:t>tous nos candidats, admissibles ou pas, </a:t>
            </a:r>
            <a:br>
              <a:rPr lang="fr-FR" sz="1800" dirty="0" smtClean="0">
                <a:solidFill>
                  <a:schemeClr val="bg1"/>
                </a:solidFill>
                <a:latin typeface="Comic Sans MS" panose="030F0702030302020204" pitchFamily="66" charset="0"/>
                <a:cs typeface="Segoe UI Light" panose="020B0502040204020203" pitchFamily="34" charset="0"/>
              </a:rPr>
            </a:br>
            <a:r>
              <a:rPr lang="fr-FR" sz="1800" dirty="0" smtClean="0">
                <a:solidFill>
                  <a:schemeClr val="bg1"/>
                </a:solidFill>
                <a:latin typeface="Comic Sans MS" panose="030F0702030302020204" pitchFamily="66" charset="0"/>
                <a:cs typeface="Segoe UI Light" panose="020B0502040204020203" pitchFamily="34" charset="0"/>
              </a:rPr>
              <a:t>à l’issue de ce travail si exigeant.</a:t>
            </a:r>
            <a:br>
              <a:rPr lang="fr-FR" sz="1800" dirty="0" smtClean="0">
                <a:solidFill>
                  <a:schemeClr val="bg1"/>
                </a:solidFill>
                <a:latin typeface="Comic Sans MS" panose="030F0702030302020204" pitchFamily="66" charset="0"/>
                <a:cs typeface="Segoe UI Light" panose="020B0502040204020203" pitchFamily="34" charset="0"/>
              </a:rPr>
            </a:br>
            <a:r>
              <a:rPr lang="fr-FR" sz="1800" dirty="0" smtClean="0">
                <a:solidFill>
                  <a:schemeClr val="bg1"/>
                </a:solidFill>
                <a:latin typeface="Comic Sans MS" panose="030F0702030302020204" pitchFamily="66" charset="0"/>
                <a:cs typeface="Segoe UI Light" panose="020B0502040204020203" pitchFamily="34" charset="0"/>
              </a:rPr>
              <a:t>Et ce concert de chant lyrique où nous ne pourrons vous emmener, cette dernière sortie culturelle </a:t>
            </a:r>
            <a:br>
              <a:rPr lang="fr-FR" sz="1800" dirty="0" smtClean="0">
                <a:solidFill>
                  <a:schemeClr val="bg1"/>
                </a:solidFill>
                <a:latin typeface="Comic Sans MS" panose="030F0702030302020204" pitchFamily="66" charset="0"/>
                <a:cs typeface="Segoe UI Light" panose="020B0502040204020203" pitchFamily="34" charset="0"/>
              </a:rPr>
            </a:br>
            <a:r>
              <a:rPr lang="fr-FR" sz="1800" dirty="0" smtClean="0">
                <a:solidFill>
                  <a:schemeClr val="bg1"/>
                </a:solidFill>
                <a:latin typeface="Comic Sans MS" panose="030F0702030302020204" pitchFamily="66" charset="0"/>
                <a:cs typeface="Segoe UI Light" panose="020B0502040204020203" pitchFamily="34" charset="0"/>
              </a:rPr>
              <a:t>au musée et ce dernier coaching par notre parrain, autour d’un repas de promo avant l’oral d’admission… </a:t>
            </a:r>
            <a:br>
              <a:rPr lang="fr-FR" sz="1800" dirty="0" smtClean="0">
                <a:solidFill>
                  <a:schemeClr val="bg1"/>
                </a:solidFill>
                <a:latin typeface="Comic Sans MS" panose="030F0702030302020204" pitchFamily="66" charset="0"/>
                <a:cs typeface="Segoe UI Light" panose="020B0502040204020203" pitchFamily="34" charset="0"/>
              </a:rPr>
            </a:br>
            <a:r>
              <a:rPr lang="fr-FR" sz="1800" dirty="0" smtClean="0">
                <a:solidFill>
                  <a:schemeClr val="bg1"/>
                </a:solidFill>
                <a:latin typeface="Comic Sans MS" panose="030F0702030302020204" pitchFamily="66" charset="0"/>
                <a:cs typeface="Segoe UI Light" panose="020B0502040204020203" pitchFamily="34" charset="0"/>
              </a:rPr>
              <a:t/>
            </a:r>
            <a:br>
              <a:rPr lang="fr-FR" sz="1800" dirty="0" smtClean="0">
                <a:solidFill>
                  <a:schemeClr val="bg1"/>
                </a:solidFill>
                <a:latin typeface="Comic Sans MS" panose="030F0702030302020204" pitchFamily="66" charset="0"/>
                <a:cs typeface="Segoe UI Light" panose="020B0502040204020203" pitchFamily="34" charset="0"/>
              </a:rPr>
            </a:br>
            <a:r>
              <a:rPr lang="fr-FR" sz="1800" dirty="0" smtClean="0">
                <a:solidFill>
                  <a:schemeClr val="bg1"/>
                </a:solidFill>
                <a:latin typeface="Comic Sans MS" panose="030F0702030302020204" pitchFamily="66" charset="0"/>
                <a:cs typeface="Segoe UI Light" panose="020B0502040204020203" pitchFamily="34" charset="0"/>
              </a:rPr>
              <a:t>Mais quoiqu’il en soit, bravo à tous pour </a:t>
            </a:r>
            <a:br>
              <a:rPr lang="fr-FR" sz="1800" dirty="0" smtClean="0">
                <a:solidFill>
                  <a:schemeClr val="bg1"/>
                </a:solidFill>
                <a:latin typeface="Comic Sans MS" panose="030F0702030302020204" pitchFamily="66" charset="0"/>
                <a:cs typeface="Segoe UI Light" panose="020B0502040204020203" pitchFamily="34" charset="0"/>
              </a:rPr>
            </a:br>
            <a:r>
              <a:rPr lang="fr-FR" sz="1800" dirty="0" smtClean="0">
                <a:solidFill>
                  <a:schemeClr val="bg1"/>
                </a:solidFill>
                <a:latin typeface="Comic Sans MS" panose="030F0702030302020204" pitchFamily="66" charset="0"/>
                <a:cs typeface="Segoe UI Light" panose="020B0502040204020203" pitchFamily="34" charset="0"/>
              </a:rPr>
              <a:t>ce beau parcours, au nom de toute l’équipe des professeurs.</a:t>
            </a:r>
            <a:br>
              <a:rPr lang="fr-FR" sz="1800" dirty="0" smtClean="0">
                <a:solidFill>
                  <a:schemeClr val="bg1"/>
                </a:solidFill>
                <a:latin typeface="Comic Sans MS" panose="030F0702030302020204" pitchFamily="66" charset="0"/>
                <a:cs typeface="Segoe UI Light" panose="020B0502040204020203" pitchFamily="34" charset="0"/>
              </a:rPr>
            </a:br>
            <a:r>
              <a:rPr lang="fr-FR" sz="1800" dirty="0" smtClean="0">
                <a:solidFill>
                  <a:schemeClr val="bg1"/>
                </a:solidFill>
                <a:latin typeface="Comic Sans MS" panose="030F0702030302020204" pitchFamily="66" charset="0"/>
                <a:cs typeface="Segoe UI Light" panose="020B0502040204020203" pitchFamily="34" charset="0"/>
              </a:rPr>
              <a:t>Croyez en vous jusqu’au bout, vous le méritez ! Toute l’équipe des professeurs vous accompagne</a:t>
            </a:r>
            <a:r>
              <a:rPr lang="fr-FR" sz="1800" dirty="0" smtClean="0">
                <a:latin typeface="Comic Sans MS" panose="030F0702030302020204" pitchFamily="66" charset="0"/>
                <a:cs typeface="Segoe UI Light" panose="020B0502040204020203" pitchFamily="34" charset="0"/>
              </a:rPr>
              <a:t/>
            </a:r>
            <a:br>
              <a:rPr lang="fr-FR" sz="1800" dirty="0" smtClean="0">
                <a:latin typeface="Comic Sans MS" panose="030F0702030302020204" pitchFamily="66" charset="0"/>
                <a:cs typeface="Segoe UI Light" panose="020B0502040204020203" pitchFamily="34" charset="0"/>
              </a:rPr>
            </a:br>
            <a:endParaRPr lang="fr-FR" sz="18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2946754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7792083" cy="1171965"/>
          </a:xfrm>
        </p:spPr>
        <p:txBody>
          <a:bodyPr>
            <a:normAutofit fontScale="90000"/>
          </a:bodyPr>
          <a:lstStyle/>
          <a:p>
            <a:pPr algn="ctr"/>
            <a:r>
              <a:rPr lang="fr-FR" dirty="0" smtClean="0">
                <a:latin typeface="Comic Sans MS" panose="030F0702030302020204" pitchFamily="66" charset="0"/>
              </a:rPr>
              <a:t>Un grand merci à notre lycée et à nos partenaires</a:t>
            </a:r>
            <a:endParaRPr lang="fr-FR" dirty="0">
              <a:latin typeface="Comic Sans MS" panose="030F0702030302020204" pitchFamily="66"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5094" y="2350934"/>
            <a:ext cx="2963765" cy="3166648"/>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5000" y="2268462"/>
            <a:ext cx="2074937" cy="2074937"/>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5467" y="613180"/>
            <a:ext cx="2454577" cy="1737754"/>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7347" y="3743324"/>
            <a:ext cx="2175267" cy="2175267"/>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5511" y="4558112"/>
            <a:ext cx="3883131" cy="1360479"/>
          </a:xfrm>
          <a:prstGeom prst="rect">
            <a:avLst/>
          </a:prstGeom>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8212" y="2057400"/>
            <a:ext cx="2149378" cy="2251864"/>
          </a:xfrm>
          <a:prstGeom prst="rect">
            <a:avLst/>
          </a:prstGeom>
        </p:spPr>
      </p:pic>
    </p:spTree>
    <p:extLst>
      <p:ext uri="{BB962C8B-B14F-4D97-AF65-F5344CB8AC3E}">
        <p14:creationId xmlns:p14="http://schemas.microsoft.com/office/powerpoint/2010/main" val="3452465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t="24098"/>
          <a:stretch/>
        </p:blipFill>
        <p:spPr>
          <a:xfrm>
            <a:off x="2803934" y="1915887"/>
            <a:ext cx="7875824" cy="4484576"/>
          </a:xfrm>
        </p:spPr>
      </p:pic>
      <p:sp>
        <p:nvSpPr>
          <p:cNvPr id="5" name="Rectangle 4"/>
          <p:cNvSpPr/>
          <p:nvPr/>
        </p:nvSpPr>
        <p:spPr>
          <a:xfrm>
            <a:off x="1" y="0"/>
            <a:ext cx="1204686" cy="6858000"/>
          </a:xfrm>
          <a:prstGeom prst="rect">
            <a:avLst/>
          </a:prstGeom>
          <a:solidFill>
            <a:srgbClr val="8A0106"/>
          </a:solidFill>
          <a:ln>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p:cNvCxnSpPr/>
          <p:nvPr/>
        </p:nvCxnSpPr>
        <p:spPr>
          <a:xfrm>
            <a:off x="1669145" y="1444098"/>
            <a:ext cx="3193142" cy="0"/>
          </a:xfrm>
          <a:prstGeom prst="line">
            <a:avLst/>
          </a:prstGeom>
          <a:ln>
            <a:solidFill>
              <a:srgbClr val="8A0106"/>
            </a:solidFill>
          </a:ln>
        </p:spPr>
        <p:style>
          <a:lnRef idx="1">
            <a:schemeClr val="accent1"/>
          </a:lnRef>
          <a:fillRef idx="0">
            <a:schemeClr val="accent1"/>
          </a:fillRef>
          <a:effectRef idx="0">
            <a:schemeClr val="accent1"/>
          </a:effectRef>
          <a:fontRef idx="minor">
            <a:schemeClr val="tx1"/>
          </a:fontRef>
        </p:style>
      </p:cxnSp>
      <p:sp>
        <p:nvSpPr>
          <p:cNvPr id="9" name="Titre 1"/>
          <p:cNvSpPr>
            <a:spLocks noGrp="1"/>
          </p:cNvSpPr>
          <p:nvPr>
            <p:ph type="title"/>
          </p:nvPr>
        </p:nvSpPr>
        <p:spPr>
          <a:xfrm>
            <a:off x="1596574" y="118534"/>
            <a:ext cx="5515428" cy="1325563"/>
          </a:xfrm>
        </p:spPr>
        <p:txBody>
          <a:bodyPr>
            <a:normAutofit/>
          </a:bodyPr>
          <a:lstStyle/>
          <a:p>
            <a:r>
              <a:rPr lang="fr-FR" sz="2800" dirty="0">
                <a:latin typeface="Comic Sans MS" panose="030F0702030302020204" pitchFamily="66" charset="0"/>
                <a:cs typeface="Segoe UI Light" panose="020B0502040204020203" pitchFamily="34" charset="0"/>
              </a:rPr>
              <a:t>Parfois les anciens viennent coacher les candidats de </a:t>
            </a:r>
            <a:r>
              <a:rPr lang="fr-FR" sz="2800" dirty="0" smtClean="0">
                <a:latin typeface="Comic Sans MS" panose="030F0702030302020204" pitchFamily="66" charset="0"/>
                <a:cs typeface="Segoe UI Light" panose="020B0502040204020203" pitchFamily="34" charset="0"/>
              </a:rPr>
              <a:t>l’année, merci à eux !</a:t>
            </a:r>
            <a:endParaRPr lang="fr-FR" sz="28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4200552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6476" y="2041144"/>
            <a:ext cx="3154580" cy="4206107"/>
          </a:xfrm>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t="12510" r="12342"/>
          <a:stretch/>
        </p:blipFill>
        <p:spPr>
          <a:xfrm>
            <a:off x="4506844" y="2041144"/>
            <a:ext cx="3160639" cy="4206107"/>
          </a:xfrm>
          <a:prstGeom prst="rect">
            <a:avLst/>
          </a:prstGeom>
        </p:spPr>
      </p:pic>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l="8643" b="7645"/>
          <a:stretch/>
        </p:blipFill>
        <p:spPr>
          <a:xfrm>
            <a:off x="8373271" y="2041144"/>
            <a:ext cx="3120491" cy="4206107"/>
          </a:xfrm>
          <a:prstGeom prst="rect">
            <a:avLst/>
          </a:prstGeom>
        </p:spPr>
      </p:pic>
      <p:sp>
        <p:nvSpPr>
          <p:cNvPr id="7" name="Rectangle 6"/>
          <p:cNvSpPr/>
          <p:nvPr/>
        </p:nvSpPr>
        <p:spPr>
          <a:xfrm>
            <a:off x="4074667" y="1778923"/>
            <a:ext cx="158566" cy="4643550"/>
          </a:xfrm>
          <a:prstGeom prst="rect">
            <a:avLst/>
          </a:prstGeom>
          <a:solidFill>
            <a:srgbClr val="8A0106"/>
          </a:solidFill>
          <a:ln>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941094" y="1778923"/>
            <a:ext cx="158566" cy="4643550"/>
          </a:xfrm>
          <a:prstGeom prst="rect">
            <a:avLst/>
          </a:prstGeom>
          <a:solidFill>
            <a:srgbClr val="8A0106"/>
          </a:solidFill>
          <a:ln>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txBox="1">
            <a:spLocks/>
          </p:cNvSpPr>
          <p:nvPr/>
        </p:nvSpPr>
        <p:spPr>
          <a:xfrm>
            <a:off x="754743" y="118535"/>
            <a:ext cx="96748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Comic Sans MS" panose="030F0702030302020204" pitchFamily="66" charset="0"/>
                <a:cs typeface="Segoe UI Light" panose="020B0502040204020203" pitchFamily="34" charset="0"/>
              </a:rPr>
              <a:t>La première rencontre avec notre </a:t>
            </a:r>
            <a:r>
              <a:rPr lang="fr-FR" sz="2800" dirty="0" smtClean="0">
                <a:latin typeface="Comic Sans MS" panose="030F0702030302020204" pitchFamily="66" charset="0"/>
                <a:cs typeface="Segoe UI Light" panose="020B0502040204020203" pitchFamily="34" charset="0"/>
              </a:rPr>
              <a:t>parrain :</a:t>
            </a:r>
          </a:p>
          <a:p>
            <a:r>
              <a:rPr lang="fr-FR" sz="2800" dirty="0" smtClean="0">
                <a:latin typeface="Comic Sans MS" panose="030F0702030302020204" pitchFamily="66" charset="0"/>
                <a:cs typeface="Segoe UI Light" panose="020B0502040204020203" pitchFamily="34" charset="0"/>
              </a:rPr>
              <a:t>Pascal </a:t>
            </a:r>
            <a:r>
              <a:rPr lang="fr-FR" sz="2800" dirty="0">
                <a:latin typeface="Comic Sans MS" panose="030F0702030302020204" pitchFamily="66" charset="0"/>
                <a:cs typeface="Segoe UI Light" panose="020B0502040204020203" pitchFamily="34" charset="0"/>
              </a:rPr>
              <a:t>Boniface , directeur de </a:t>
            </a:r>
            <a:r>
              <a:rPr lang="fr-FR" sz="2800" dirty="0" smtClean="0">
                <a:latin typeface="Comic Sans MS" panose="030F0702030302020204" pitchFamily="66" charset="0"/>
                <a:cs typeface="Segoe UI Light" panose="020B0502040204020203" pitchFamily="34" charset="0"/>
              </a:rPr>
              <a:t>l’IRIS pour la traditionnelle conférence inaugurale de géopolitique</a:t>
            </a:r>
            <a:endParaRPr lang="fr-FR" sz="2800" dirty="0">
              <a:latin typeface="Comic Sans MS" panose="030F0702030302020204" pitchFamily="66" charset="0"/>
              <a:cs typeface="Segoe UI Light" panose="020B0502040204020203" pitchFamily="34" charset="0"/>
            </a:endParaRPr>
          </a:p>
        </p:txBody>
      </p:sp>
      <p:cxnSp>
        <p:nvCxnSpPr>
          <p:cNvPr id="10" name="Connecteur droit 9"/>
          <p:cNvCxnSpPr/>
          <p:nvPr/>
        </p:nvCxnSpPr>
        <p:spPr>
          <a:xfrm>
            <a:off x="827315" y="1444098"/>
            <a:ext cx="3193142" cy="0"/>
          </a:xfrm>
          <a:prstGeom prst="line">
            <a:avLst/>
          </a:prstGeom>
          <a:ln>
            <a:solidFill>
              <a:srgbClr val="8A010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989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6925887" cy="1261722"/>
          </a:xfrm>
        </p:spPr>
        <p:txBody>
          <a:bodyPr>
            <a:normAutofit fontScale="90000"/>
          </a:bodyPr>
          <a:lstStyle/>
          <a:p>
            <a:r>
              <a:rPr lang="fr-FR" sz="2400" dirty="0">
                <a:latin typeface="Comic Sans MS" panose="030F0702030302020204" pitchFamily="66" charset="0"/>
                <a:cs typeface="Segoe UI Light" panose="020B0502040204020203" pitchFamily="34" charset="0"/>
              </a:rPr>
              <a:t>Et puis d’autres </a:t>
            </a:r>
            <a:r>
              <a:rPr lang="fr-FR" sz="2400" dirty="0" smtClean="0">
                <a:latin typeface="Comic Sans MS" panose="030F0702030302020204" pitchFamily="66" charset="0"/>
                <a:cs typeface="Segoe UI Light" panose="020B0502040204020203" pitchFamily="34" charset="0"/>
              </a:rPr>
              <a:t>conférences : avec notre partenaire le Collectif 12 sur le réchauffement climatique…</a:t>
            </a:r>
            <a:br>
              <a:rPr lang="fr-FR" sz="2400" dirty="0" smtClean="0">
                <a:latin typeface="Comic Sans MS" panose="030F0702030302020204" pitchFamily="66" charset="0"/>
                <a:cs typeface="Segoe UI Light" panose="020B0502040204020203" pitchFamily="34" charset="0"/>
              </a:rPr>
            </a:br>
            <a:endParaRPr lang="fr-FR" sz="2400" dirty="0">
              <a:latin typeface="Comic Sans MS" panose="030F0702030302020204" pitchFamily="66" charset="0"/>
              <a:cs typeface="Segoe UI Light" panose="020B0502040204020203" pitchFamily="34" charset="0"/>
            </a:endParaRPr>
          </a:p>
        </p:txBody>
      </p:sp>
      <p:pic>
        <p:nvPicPr>
          <p:cNvPr id="4" name="Espace réservé du conten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3282"/>
          <a:stretch/>
        </p:blipFill>
        <p:spPr>
          <a:xfrm>
            <a:off x="3047199" y="1921841"/>
            <a:ext cx="2946822" cy="3014318"/>
          </a:xfrm>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t="27758"/>
          <a:stretch/>
        </p:blipFill>
        <p:spPr>
          <a:xfrm>
            <a:off x="8737332" y="1921840"/>
            <a:ext cx="2989375" cy="3014319"/>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6937" y="1921840"/>
            <a:ext cx="2277479" cy="3014319"/>
          </a:xfrm>
          <a:prstGeom prst="rect">
            <a:avLst/>
          </a:prstGeom>
        </p:spPr>
      </p:pic>
      <p:cxnSp>
        <p:nvCxnSpPr>
          <p:cNvPr id="7" name="Connecteur droit 6"/>
          <p:cNvCxnSpPr/>
          <p:nvPr/>
        </p:nvCxnSpPr>
        <p:spPr>
          <a:xfrm>
            <a:off x="827315" y="1444098"/>
            <a:ext cx="3193142" cy="0"/>
          </a:xfrm>
          <a:prstGeom prst="line">
            <a:avLst/>
          </a:prstGeom>
          <a:ln>
            <a:solidFill>
              <a:srgbClr val="8A0106"/>
            </a:solidFill>
          </a:ln>
        </p:spPr>
        <p:style>
          <a:lnRef idx="1">
            <a:schemeClr val="accent1"/>
          </a:lnRef>
          <a:fillRef idx="0">
            <a:schemeClr val="accent1"/>
          </a:fillRef>
          <a:effectRef idx="0">
            <a:schemeClr val="accent1"/>
          </a:effectRef>
          <a:fontRef idx="minor">
            <a:schemeClr val="tx1"/>
          </a:fontRef>
        </p:style>
      </p:cxnSp>
      <p:sp>
        <p:nvSpPr>
          <p:cNvPr id="9" name="Triangle rectangle 8"/>
          <p:cNvSpPr/>
          <p:nvPr/>
        </p:nvSpPr>
        <p:spPr>
          <a:xfrm>
            <a:off x="0" y="3200400"/>
            <a:ext cx="5115697" cy="3657600"/>
          </a:xfrm>
          <a:prstGeom prst="rtTriangle">
            <a:avLst/>
          </a:prstGeom>
          <a:solidFill>
            <a:srgbClr val="8A0106"/>
          </a:solidFill>
          <a:ln>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64948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70805"/>
          </a:xfrm>
        </p:spPr>
        <p:txBody>
          <a:bodyPr>
            <a:normAutofit/>
          </a:bodyPr>
          <a:lstStyle/>
          <a:p>
            <a:pPr algn="ctr"/>
            <a:r>
              <a:rPr lang="fr-FR" sz="1800" dirty="0">
                <a:latin typeface="Comic Sans MS" panose="030F0702030302020204" pitchFamily="66" charset="0"/>
                <a:cs typeface="Segoe UI Light" panose="020B0502040204020203" pitchFamily="34" charset="0"/>
              </a:rPr>
              <a:t>Et encore des conférences : </a:t>
            </a:r>
            <a:r>
              <a:rPr lang="fr-FR" sz="1800" dirty="0" smtClean="0">
                <a:latin typeface="Comic Sans MS" panose="030F0702030302020204" pitchFamily="66" charset="0"/>
                <a:cs typeface="Segoe UI Light" panose="020B0502040204020203" pitchFamily="34" charset="0"/>
              </a:rPr>
              <a:t/>
            </a:r>
            <a:br>
              <a:rPr lang="fr-FR" sz="1800" dirty="0" smtClean="0">
                <a:latin typeface="Comic Sans MS" panose="030F0702030302020204" pitchFamily="66" charset="0"/>
                <a:cs typeface="Segoe UI Light" panose="020B0502040204020203" pitchFamily="34" charset="0"/>
              </a:rPr>
            </a:br>
            <a:r>
              <a:rPr lang="fr-FR" sz="1800" dirty="0" smtClean="0">
                <a:latin typeface="Comic Sans MS" panose="030F0702030302020204" pitchFamily="66" charset="0"/>
                <a:cs typeface="Segoe UI Light" panose="020B0502040204020203" pitchFamily="34" charset="0"/>
              </a:rPr>
              <a:t>avec </a:t>
            </a:r>
            <a:r>
              <a:rPr lang="fr-FR" sz="1800" dirty="0">
                <a:latin typeface="Comic Sans MS" panose="030F0702030302020204" pitchFamily="66" charset="0"/>
                <a:cs typeface="Segoe UI Light" panose="020B0502040204020203" pitchFamily="34" charset="0"/>
              </a:rPr>
              <a:t>Madame Catherine </a:t>
            </a:r>
            <a:r>
              <a:rPr lang="fr-FR" sz="1800" dirty="0" err="1" smtClean="0">
                <a:latin typeface="Comic Sans MS" panose="030F0702030302020204" pitchFamily="66" charset="0"/>
                <a:cs typeface="Segoe UI Light" panose="020B0502040204020203" pitchFamily="34" charset="0"/>
              </a:rPr>
              <a:t>Wihtol</a:t>
            </a:r>
            <a:r>
              <a:rPr lang="fr-FR" sz="1800" dirty="0" smtClean="0">
                <a:latin typeface="Comic Sans MS" panose="030F0702030302020204" pitchFamily="66" charset="0"/>
                <a:cs typeface="Segoe UI Light" panose="020B0502040204020203" pitchFamily="34" charset="0"/>
              </a:rPr>
              <a:t> </a:t>
            </a:r>
            <a:r>
              <a:rPr lang="fr-FR" sz="1800" dirty="0">
                <a:latin typeface="Comic Sans MS" panose="030F0702030302020204" pitchFamily="66" charset="0"/>
                <a:cs typeface="Segoe UI Light" panose="020B0502040204020203" pitchFamily="34" charset="0"/>
              </a:rPr>
              <a:t>de </a:t>
            </a:r>
            <a:r>
              <a:rPr lang="fr-FR" sz="1800" dirty="0" err="1" smtClean="0">
                <a:latin typeface="Comic Sans MS" panose="030F0702030302020204" pitchFamily="66" charset="0"/>
                <a:cs typeface="Segoe UI Light" panose="020B0502040204020203" pitchFamily="34" charset="0"/>
              </a:rPr>
              <a:t>Wenden</a:t>
            </a:r>
            <a:r>
              <a:rPr lang="fr-FR" sz="1800" dirty="0" smtClean="0">
                <a:latin typeface="Comic Sans MS" panose="030F0702030302020204" pitchFamily="66" charset="0"/>
                <a:cs typeface="Segoe UI Light" panose="020B0502040204020203" pitchFamily="34" charset="0"/>
              </a:rPr>
              <a:t>, politologue, professeure à Sciences Po Paris :</a:t>
            </a:r>
            <a:br>
              <a:rPr lang="fr-FR" sz="1800" dirty="0" smtClean="0">
                <a:latin typeface="Comic Sans MS" panose="030F0702030302020204" pitchFamily="66" charset="0"/>
                <a:cs typeface="Segoe UI Light" panose="020B0502040204020203" pitchFamily="34" charset="0"/>
              </a:rPr>
            </a:br>
            <a:r>
              <a:rPr lang="fr-FR" sz="1800" dirty="0" smtClean="0">
                <a:latin typeface="Comic Sans MS" panose="030F0702030302020204" pitchFamily="66" charset="0"/>
                <a:cs typeface="Segoe UI Light" panose="020B0502040204020203" pitchFamily="34" charset="0"/>
              </a:rPr>
              <a:t> « un monde de migrations et de mobilités » </a:t>
            </a:r>
            <a:br>
              <a:rPr lang="fr-FR" sz="1800" dirty="0" smtClean="0">
                <a:latin typeface="Comic Sans MS" panose="030F0702030302020204" pitchFamily="66" charset="0"/>
                <a:cs typeface="Segoe UI Light" panose="020B0502040204020203" pitchFamily="34" charset="0"/>
              </a:rPr>
            </a:br>
            <a:endParaRPr lang="fr-FR" sz="1800" dirty="0">
              <a:latin typeface="Comic Sans MS" panose="030F0702030302020204" pitchFamily="66" charset="0"/>
              <a:cs typeface="Segoe UI Light" panose="020B0502040204020203" pitchFamily="34" charset="0"/>
            </a:endParaRPr>
          </a:p>
        </p:txBody>
      </p:sp>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t="29967" r="3985"/>
          <a:stretch/>
        </p:blipFill>
        <p:spPr>
          <a:xfrm>
            <a:off x="3410465" y="2908490"/>
            <a:ext cx="2256838" cy="2194847"/>
          </a:xfrm>
          <a:prstGeom prst="rect">
            <a:avLst/>
          </a:prstGeom>
        </p:spPr>
      </p:pic>
      <p:pic>
        <p:nvPicPr>
          <p:cNvPr id="9" name="Espace réservé du contenu 8"/>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7878"/>
          <a:stretch/>
        </p:blipFill>
        <p:spPr>
          <a:xfrm>
            <a:off x="438745" y="1859875"/>
            <a:ext cx="2823439" cy="2715075"/>
          </a:xfrm>
        </p:spPr>
      </p:pic>
      <p:pic>
        <p:nvPicPr>
          <p:cNvPr id="11" name="Image 10"/>
          <p:cNvPicPr>
            <a:picLocks noChangeAspect="1"/>
          </p:cNvPicPr>
          <p:nvPr/>
        </p:nvPicPr>
        <p:blipFill rotWithShape="1">
          <a:blip r:embed="rId4" cstate="print">
            <a:extLst>
              <a:ext uri="{28A0092B-C50C-407E-A947-70E740481C1C}">
                <a14:useLocalDpi xmlns:a14="http://schemas.microsoft.com/office/drawing/2010/main" val="0"/>
              </a:ext>
            </a:extLst>
          </a:blip>
          <a:srcRect l="17357" t="25470" b="-1"/>
          <a:stretch/>
        </p:blipFill>
        <p:spPr>
          <a:xfrm>
            <a:off x="5815584" y="3323968"/>
            <a:ext cx="4815016" cy="3256804"/>
          </a:xfrm>
          <a:prstGeom prst="rect">
            <a:avLst/>
          </a:prstGeom>
        </p:spPr>
      </p:pic>
      <p:cxnSp>
        <p:nvCxnSpPr>
          <p:cNvPr id="6" name="Connecteur droit 5"/>
          <p:cNvCxnSpPr/>
          <p:nvPr/>
        </p:nvCxnSpPr>
        <p:spPr>
          <a:xfrm>
            <a:off x="827315" y="1444098"/>
            <a:ext cx="3193142" cy="0"/>
          </a:xfrm>
          <a:prstGeom prst="line">
            <a:avLst/>
          </a:prstGeom>
          <a:ln>
            <a:solidFill>
              <a:srgbClr val="8A0106"/>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987314" y="0"/>
            <a:ext cx="1204686" cy="6858000"/>
          </a:xfrm>
          <a:prstGeom prst="rect">
            <a:avLst/>
          </a:prstGeom>
          <a:solidFill>
            <a:srgbClr val="8A0106"/>
          </a:solidFill>
          <a:ln>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3078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690688"/>
          </a:xfrm>
          <a:prstGeom prst="rect">
            <a:avLst/>
          </a:prstGeom>
          <a:solidFill>
            <a:srgbClr val="8A0106"/>
          </a:solidFill>
          <a:ln>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8200" y="182562"/>
            <a:ext cx="10515600" cy="1325563"/>
          </a:xfrm>
        </p:spPr>
        <p:txBody>
          <a:bodyPr>
            <a:normAutofit/>
          </a:bodyPr>
          <a:lstStyle/>
          <a:p>
            <a:pPr algn="ctr"/>
            <a:r>
              <a:rPr lang="fr-FR" sz="2800" dirty="0">
                <a:solidFill>
                  <a:schemeClr val="bg1"/>
                </a:solidFill>
                <a:latin typeface="Comic Sans MS" panose="030F0702030302020204" pitchFamily="66" charset="0"/>
                <a:cs typeface="Segoe UI Light" panose="020B0502040204020203" pitchFamily="34" charset="0"/>
              </a:rPr>
              <a:t>Et encore d’autres conférences avec des invités prestigieux </a:t>
            </a:r>
            <a:r>
              <a:rPr lang="fr-FR" sz="2800" dirty="0" smtClean="0">
                <a:solidFill>
                  <a:schemeClr val="bg1"/>
                </a:solidFill>
                <a:latin typeface="Comic Sans MS" panose="030F0702030302020204" pitchFamily="66" charset="0"/>
                <a:cs typeface="Segoe UI Light" panose="020B0502040204020203" pitchFamily="34" charset="0"/>
              </a:rPr>
              <a:t/>
            </a:r>
            <a:br>
              <a:rPr lang="fr-FR" sz="2800" dirty="0" smtClean="0">
                <a:solidFill>
                  <a:schemeClr val="bg1"/>
                </a:solidFill>
                <a:latin typeface="Comic Sans MS" panose="030F0702030302020204" pitchFamily="66" charset="0"/>
                <a:cs typeface="Segoe UI Light" panose="020B0502040204020203" pitchFamily="34" charset="0"/>
              </a:rPr>
            </a:br>
            <a:r>
              <a:rPr lang="fr-FR" sz="2800" dirty="0" smtClean="0">
                <a:solidFill>
                  <a:schemeClr val="bg1"/>
                </a:solidFill>
                <a:latin typeface="Comic Sans MS" panose="030F0702030302020204" pitchFamily="66" charset="0"/>
                <a:cs typeface="Segoe UI Light" panose="020B0502040204020203" pitchFamily="34" charset="0"/>
              </a:rPr>
              <a:t>qui </a:t>
            </a:r>
            <a:r>
              <a:rPr lang="fr-FR" sz="2800" dirty="0">
                <a:solidFill>
                  <a:schemeClr val="bg1"/>
                </a:solidFill>
                <a:latin typeface="Comic Sans MS" panose="030F0702030302020204" pitchFamily="66" charset="0"/>
                <a:cs typeface="Segoe UI Light" panose="020B0502040204020203" pitchFamily="34" charset="0"/>
              </a:rPr>
              <a:t>nous font l’amitié de venir jusqu’à nous </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93207" y="2240870"/>
            <a:ext cx="6005586" cy="3378142"/>
          </a:xfrm>
          <a:prstGeom prst="rect">
            <a:avLst/>
          </a:prstGeom>
        </p:spPr>
      </p:pic>
      <p:sp>
        <p:nvSpPr>
          <p:cNvPr id="5" name="Rectangle 4"/>
          <p:cNvSpPr/>
          <p:nvPr/>
        </p:nvSpPr>
        <p:spPr>
          <a:xfrm>
            <a:off x="3048000" y="5846028"/>
            <a:ext cx="6096000" cy="646331"/>
          </a:xfrm>
          <a:prstGeom prst="rect">
            <a:avLst/>
          </a:prstGeom>
        </p:spPr>
        <p:txBody>
          <a:bodyPr>
            <a:spAutoFit/>
          </a:bodyPr>
          <a:lstStyle/>
          <a:p>
            <a:pPr algn="ctr"/>
            <a:r>
              <a:rPr lang="fr-FR" b="1" dirty="0">
                <a:latin typeface="Bradley Hand ITC" panose="03070402050302030203" pitchFamily="66" charset="0"/>
              </a:rPr>
              <a:t>OLIVIER DA LAGE : « L’Union indienne, entre émergence, puissance, nationalisme et tradition » mardi 3 mars 2020</a:t>
            </a:r>
            <a:endParaRPr lang="fr-FR" dirty="0"/>
          </a:p>
        </p:txBody>
      </p:sp>
    </p:spTree>
    <p:extLst>
      <p:ext uri="{BB962C8B-B14F-4D97-AF65-F5344CB8AC3E}">
        <p14:creationId xmlns:p14="http://schemas.microsoft.com/office/powerpoint/2010/main" val="2176285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0178" y="280511"/>
            <a:ext cx="10515600" cy="1325563"/>
          </a:xfrm>
        </p:spPr>
        <p:txBody>
          <a:bodyPr>
            <a:normAutofit/>
          </a:bodyPr>
          <a:lstStyle/>
          <a:p>
            <a:r>
              <a:rPr lang="fr-FR" sz="2800" dirty="0" smtClean="0">
                <a:latin typeface="Comic Sans MS" panose="030F0702030302020204" pitchFamily="66" charset="0"/>
                <a:cs typeface="Segoe UI Light" panose="020B0502040204020203" pitchFamily="34" charset="0"/>
              </a:rPr>
              <a:t>Il y a eu </a:t>
            </a:r>
            <a:r>
              <a:rPr lang="fr-FR" sz="2800" dirty="0">
                <a:latin typeface="Comic Sans MS" panose="030F0702030302020204" pitchFamily="66" charset="0"/>
                <a:cs typeface="Segoe UI Light" panose="020B0502040204020203" pitchFamily="34" charset="0"/>
              </a:rPr>
              <a:t>aussi des initiatives solidaires : collecte </a:t>
            </a:r>
            <a:r>
              <a:rPr lang="fr-FR" sz="2800" dirty="0" smtClean="0">
                <a:latin typeface="Comic Sans MS" panose="030F0702030302020204" pitchFamily="66" charset="0"/>
                <a:cs typeface="Segoe UI Light" panose="020B0502040204020203" pitchFamily="34" charset="0"/>
              </a:rPr>
              <a:t>alimentaire avec une association locale </a:t>
            </a:r>
            <a:endParaRPr lang="fr-FR" sz="2800" dirty="0">
              <a:latin typeface="Comic Sans MS" panose="030F0702030302020204" pitchFamily="66" charset="0"/>
              <a:cs typeface="Segoe UI Light" panose="020B0502040204020203" pitchFamily="34" charset="0"/>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1927" y="2222822"/>
            <a:ext cx="2759147" cy="3678863"/>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6138" y="2222822"/>
            <a:ext cx="2759147" cy="3678863"/>
          </a:xfrm>
          <a:prstGeom prst="rect">
            <a:avLst/>
          </a:prstGeom>
        </p:spPr>
      </p:pic>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t="6029" b="14565"/>
          <a:stretch/>
        </p:blipFill>
        <p:spPr>
          <a:xfrm>
            <a:off x="5370501" y="2211859"/>
            <a:ext cx="2612527" cy="3689826"/>
          </a:xfrm>
          <a:prstGeom prst="rect">
            <a:avLst/>
          </a:prstGeom>
        </p:spPr>
      </p:pic>
      <p:sp>
        <p:nvSpPr>
          <p:cNvPr id="7" name="Rectangle 6"/>
          <p:cNvSpPr/>
          <p:nvPr/>
        </p:nvSpPr>
        <p:spPr>
          <a:xfrm>
            <a:off x="1" y="0"/>
            <a:ext cx="1204686" cy="6858000"/>
          </a:xfrm>
          <a:prstGeom prst="rect">
            <a:avLst/>
          </a:prstGeom>
          <a:solidFill>
            <a:srgbClr val="8A0106"/>
          </a:solidFill>
          <a:ln>
            <a:solidFill>
              <a:srgbClr val="8A01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p:nvPr/>
        </p:nvCxnSpPr>
        <p:spPr>
          <a:xfrm>
            <a:off x="1669145" y="1444098"/>
            <a:ext cx="3193142" cy="0"/>
          </a:xfrm>
          <a:prstGeom prst="line">
            <a:avLst/>
          </a:prstGeom>
          <a:ln>
            <a:solidFill>
              <a:srgbClr val="8A010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257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315" y="118535"/>
            <a:ext cx="10515600" cy="1325563"/>
          </a:xfrm>
        </p:spPr>
        <p:txBody>
          <a:bodyPr>
            <a:normAutofit/>
          </a:bodyPr>
          <a:lstStyle/>
          <a:p>
            <a:r>
              <a:rPr lang="fr-FR" sz="2800" dirty="0">
                <a:latin typeface="Comic Sans MS" panose="030F0702030302020204" pitchFamily="66" charset="0"/>
                <a:cs typeface="Segoe UI Light" panose="020B0502040204020203" pitchFamily="34" charset="0"/>
              </a:rPr>
              <a:t>Une présence massive au forum de l’enseignement supérieur </a:t>
            </a:r>
            <a:r>
              <a:rPr lang="fr-FR" sz="2800" dirty="0" smtClean="0">
                <a:latin typeface="Comic Sans MS" panose="030F0702030302020204" pitchFamily="66" charset="0"/>
                <a:cs typeface="Segoe UI Light" panose="020B0502040204020203" pitchFamily="34" charset="0"/>
              </a:rPr>
              <a:t/>
            </a:r>
            <a:br>
              <a:rPr lang="fr-FR" sz="2800" dirty="0" smtClean="0">
                <a:latin typeface="Comic Sans MS" panose="030F0702030302020204" pitchFamily="66" charset="0"/>
                <a:cs typeface="Segoe UI Light" panose="020B0502040204020203" pitchFamily="34" charset="0"/>
              </a:rPr>
            </a:br>
            <a:r>
              <a:rPr lang="fr-FR" sz="2800" dirty="0" smtClean="0">
                <a:latin typeface="Comic Sans MS" panose="030F0702030302020204" pitchFamily="66" charset="0"/>
                <a:cs typeface="Segoe UI Light" panose="020B0502040204020203" pitchFamily="34" charset="0"/>
              </a:rPr>
              <a:t>du </a:t>
            </a:r>
            <a:r>
              <a:rPr lang="fr-FR" sz="2800" dirty="0">
                <a:latin typeface="Comic Sans MS" panose="030F0702030302020204" pitchFamily="66" charset="0"/>
                <a:cs typeface="Segoe UI Light" panose="020B0502040204020203" pitchFamily="34" charset="0"/>
              </a:rPr>
              <a:t>lycée aux côtés des anciens </a:t>
            </a:r>
          </a:p>
        </p:txBody>
      </p:sp>
      <p:pic>
        <p:nvPicPr>
          <p:cNvPr id="4" name="Espace réservé du contenu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3013"/>
          <a:stretch/>
        </p:blipFill>
        <p:spPr>
          <a:xfrm>
            <a:off x="459997" y="2618538"/>
            <a:ext cx="3263503" cy="2914853"/>
          </a:xfrm>
          <a:ln w="76200">
            <a:solidFill>
              <a:srgbClr val="8A0106"/>
            </a:solidFill>
          </a:ln>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8806" t="19011" b="20390"/>
          <a:stretch/>
        </p:blipFill>
        <p:spPr>
          <a:xfrm>
            <a:off x="8472564" y="2618537"/>
            <a:ext cx="3263503" cy="2914853"/>
          </a:xfrm>
          <a:prstGeom prst="rect">
            <a:avLst/>
          </a:prstGeom>
          <a:ln w="76200">
            <a:solidFill>
              <a:srgbClr val="8A0106"/>
            </a:solidFill>
          </a:ln>
        </p:spPr>
      </p:pic>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t="20167" b="25491"/>
          <a:stretch/>
        </p:blipFill>
        <p:spPr>
          <a:xfrm>
            <a:off x="4035891" y="3240788"/>
            <a:ext cx="4098447" cy="1670350"/>
          </a:xfrm>
          <a:prstGeom prst="rect">
            <a:avLst/>
          </a:prstGeom>
          <a:ln w="76200">
            <a:solidFill>
              <a:srgbClr val="8A0106"/>
            </a:solidFill>
          </a:ln>
        </p:spPr>
      </p:pic>
      <p:cxnSp>
        <p:nvCxnSpPr>
          <p:cNvPr id="7" name="Connecteur droit 6"/>
          <p:cNvCxnSpPr/>
          <p:nvPr/>
        </p:nvCxnSpPr>
        <p:spPr>
          <a:xfrm>
            <a:off x="827315" y="1444098"/>
            <a:ext cx="3193142" cy="0"/>
          </a:xfrm>
          <a:prstGeom prst="line">
            <a:avLst/>
          </a:prstGeom>
          <a:ln>
            <a:solidFill>
              <a:srgbClr val="8A010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062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3629</TotalTime>
  <Words>352</Words>
  <Application>Microsoft Office PowerPoint</Application>
  <PresentationFormat>Grand écran</PresentationFormat>
  <Paragraphs>44</Paragraphs>
  <Slides>22</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Arial</vt:lpstr>
      <vt:lpstr>Arial</vt:lpstr>
      <vt:lpstr>Bradley Hand ITC</vt:lpstr>
      <vt:lpstr>Calibri</vt:lpstr>
      <vt:lpstr>Calibri Light</vt:lpstr>
      <vt:lpstr>Comic Sans MS</vt:lpstr>
      <vt:lpstr>Segoe UI Light</vt:lpstr>
      <vt:lpstr>Segoe UI Semilight</vt:lpstr>
      <vt:lpstr>Spectral</vt:lpstr>
      <vt:lpstr>Thème Office</vt:lpstr>
      <vt:lpstr>Présentation PowerPoint</vt:lpstr>
      <vt:lpstr>D’abord, il y a eu des entrainements fréquents, nombreux, des séances de travail les mercredi après-midi, dès le mois de septembre</vt:lpstr>
      <vt:lpstr>Parfois les anciens viennent coacher les candidats de l’année, merci à eux !</vt:lpstr>
      <vt:lpstr>Présentation PowerPoint</vt:lpstr>
      <vt:lpstr>Et puis d’autres conférences : avec notre partenaire le Collectif 12 sur le réchauffement climatique… </vt:lpstr>
      <vt:lpstr>Et encore des conférences :  avec Madame Catherine Wihtol de Wenden, politologue, professeure à Sciences Po Paris :  « un monde de migrations et de mobilités »  </vt:lpstr>
      <vt:lpstr>Et encore d’autres conférences avec des invités prestigieux  qui nous font l’amitié de venir jusqu’à nous </vt:lpstr>
      <vt:lpstr>Il y a eu aussi des initiatives solidaires : collecte alimentaire avec une association locale </vt:lpstr>
      <vt:lpstr>Une présence massive au forum de l’enseignement supérieur  du lycée aux côtés des anciens </vt:lpstr>
      <vt:lpstr>Et des sorties parisiennes … pour travailler à l’IRIS avec notre parrain, Pascal Boniface, son directeur, qu’on remercie.</vt:lpstr>
      <vt:lpstr>Au théatre de Saint Quentin, pour voir le ballet contemporain « Näss » chorégraphie Fouad Boussouf</vt:lpstr>
      <vt:lpstr>Pour la visite de l’exposition « Alula » à l’Institut du Monde arabe</vt:lpstr>
      <vt:lpstr>Présentation PowerPoint</vt:lpstr>
      <vt:lpstr>Présentation PowerPoint</vt:lpstr>
      <vt:lpstr>Et enfin le jour de la soutenance tant attendue, et redoutée dans un contexte de confinement… Mais nos 15 valeureux candidats se sont habillés, préparés comme pour un oral dont personne n’aurait pu prévoir qu’il se déroulerait… en visio-conférence </vt:lpstr>
      <vt:lpstr>Présentation PowerPoint</vt:lpstr>
      <vt:lpstr>Présentation PowerPoint</vt:lpstr>
      <vt:lpstr>Et puis il y a toutes ces conférences que nous avons du annuler au cours de cette année si difficile…</vt:lpstr>
      <vt:lpstr>Présentation PowerPoint</vt:lpstr>
      <vt:lpstr>Présentation PowerPoint</vt:lpstr>
      <vt:lpstr>Et puis il y a la tristesse de n’avoir pu être présents autant que d’habitude pour féliciter  tous nos candidats, admissibles ou pas,  à l’issue de ce travail si exigeant. Et ce concert de chant lyrique où nous ne pourrons vous emmener, cette dernière sortie culturelle  au musée et ce dernier coaching par notre parrain, autour d’un repas de promo avant l’oral d’admission…   Mais quoiqu’il en soit, bravo à tous pour  ce beau parcours, au nom de toute l’équipe des professeurs. Croyez en vous jusqu’au bout, vous le méritez ! Toute l’équipe des professeurs vous accompagne </vt:lpstr>
      <vt:lpstr>Un grand merci à notre lycée et à nos partenaires</vt:lpstr>
    </vt:vector>
  </TitlesOfParts>
  <Company>Mantes La Jolie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 du lycee Saint Exupery 2019 2020</dc:title>
  <dc:creator>COSTE Nathalie</dc:creator>
  <cp:lastModifiedBy>COSTE Nathalie</cp:lastModifiedBy>
  <cp:revision>38</cp:revision>
  <dcterms:created xsi:type="dcterms:W3CDTF">2020-04-13T10:18:12Z</dcterms:created>
  <dcterms:modified xsi:type="dcterms:W3CDTF">2020-04-20T08:07:58Z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3b7177-c66c-4b22-a350-7ee86f9a1e74_Enabled">
    <vt:lpwstr>True</vt:lpwstr>
  </property>
  <property fmtid="{D5CDD505-2E9C-101B-9397-08002B2CF9AE}" pid="3" name="MSIP_Label_f43b7177-c66c-4b22-a350-7ee86f9a1e74_SiteId">
    <vt:lpwstr>e4e1abd9-eac7-4a71-ab52-da5c998aa7ba</vt:lpwstr>
  </property>
  <property fmtid="{D5CDD505-2E9C-101B-9397-08002B2CF9AE}" pid="4" name="MSIP_Label_f43b7177-c66c-4b22-a350-7ee86f9a1e74_Owner">
    <vt:lpwstr>jeanne.trindinh@loreal.com</vt:lpwstr>
  </property>
  <property fmtid="{D5CDD505-2E9C-101B-9397-08002B2CF9AE}" pid="5" name="MSIP_Label_f43b7177-c66c-4b22-a350-7ee86f9a1e74_SetDate">
    <vt:lpwstr>2020-04-17T16:53:17.2121014Z</vt:lpwstr>
  </property>
  <property fmtid="{D5CDD505-2E9C-101B-9397-08002B2CF9AE}" pid="6" name="MSIP_Label_f43b7177-c66c-4b22-a350-7ee86f9a1e74_Name">
    <vt:lpwstr>C1 - Internal use</vt:lpwstr>
  </property>
  <property fmtid="{D5CDD505-2E9C-101B-9397-08002B2CF9AE}" pid="7" name="MSIP_Label_f43b7177-c66c-4b22-a350-7ee86f9a1e74_Application">
    <vt:lpwstr>Microsoft Azure Information Protection</vt:lpwstr>
  </property>
  <property fmtid="{D5CDD505-2E9C-101B-9397-08002B2CF9AE}" pid="8" name="MSIP_Label_f43b7177-c66c-4b22-a350-7ee86f9a1e74_ActionId">
    <vt:lpwstr>9e998565-67c9-4da8-b4f0-67b413fbd48d</vt:lpwstr>
  </property>
  <property fmtid="{D5CDD505-2E9C-101B-9397-08002B2CF9AE}" pid="9" name="MSIP_Label_f43b7177-c66c-4b22-a350-7ee86f9a1e74_Extended_MSFT_Method">
    <vt:lpwstr>Automatic</vt:lpwstr>
  </property>
  <property fmtid="{D5CDD505-2E9C-101B-9397-08002B2CF9AE}" pid="10" name="Sensitivity">
    <vt:lpwstr>C1 - Internal use</vt:lpwstr>
  </property>
</Properties>
</file>