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B72F-01A7-439F-9E03-CC91A562259B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5EE8B-404E-4E6C-961D-3E5CA7738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5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5EE8B-404E-4E6C-961D-3E5CA77387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16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6EA33D-6D28-450F-8165-E800D5C87CF2}" type="datetimeFigureOut">
              <a:rPr lang="fr-FR" smtClean="0"/>
              <a:t>20/09/2012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3AE293-24E6-4BF4-992D-97A59235D5C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New York\Desktop\spiderman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3016"/>
            <a:ext cx="3350921" cy="23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ew York\Desktop\Game_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38893"/>
            <a:ext cx="22479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ew York\Desktop\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885"/>
            <a:ext cx="2448272" cy="22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w York\Desktop\visuel_epheme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4110"/>
            <a:ext cx="2357997" cy="30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7415" y="2423920"/>
            <a:ext cx="8374915" cy="316835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Los </a:t>
            </a:r>
            <a:r>
              <a:rPr lang="fr-FR" dirty="0" err="1" smtClean="0">
                <a:solidFill>
                  <a:schemeClr val="bg1"/>
                </a:solidFill>
              </a:rPr>
              <a:t>mejores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invéntos</a:t>
            </a:r>
            <a:r>
              <a:rPr lang="fr-FR" dirty="0" smtClean="0">
                <a:solidFill>
                  <a:schemeClr val="bg1"/>
                </a:solidFill>
              </a:rPr>
              <a:t> de los </a:t>
            </a:r>
            <a:r>
              <a:rPr lang="fr-FR" dirty="0" err="1" smtClean="0">
                <a:solidFill>
                  <a:schemeClr val="bg1"/>
                </a:solidFill>
              </a:rPr>
              <a:t>últimos</a:t>
            </a:r>
            <a:r>
              <a:rPr lang="fr-FR" dirty="0" smtClean="0">
                <a:solidFill>
                  <a:schemeClr val="bg1"/>
                </a:solidFill>
              </a:rPr>
              <a:t> 30 </a:t>
            </a:r>
            <a:r>
              <a:rPr lang="fr-FR" dirty="0" err="1" smtClean="0">
                <a:solidFill>
                  <a:schemeClr val="bg1"/>
                </a:solidFill>
              </a:rPr>
              <a:t>años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3600" dirty="0" err="1" smtClean="0">
                <a:solidFill>
                  <a:schemeClr val="bg1"/>
                </a:solidFill>
              </a:rPr>
              <a:t>Según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Aurelie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>
                <a:solidFill>
                  <a:schemeClr val="bg1"/>
                </a:solidFill>
              </a:rPr>
              <a:t>y </a:t>
            </a:r>
            <a:r>
              <a:rPr lang="fr-FR" sz="3600" dirty="0" err="1" smtClean="0">
                <a:solidFill>
                  <a:schemeClr val="bg1"/>
                </a:solidFill>
              </a:rPr>
              <a:t>Melanie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>
                <a:solidFill>
                  <a:schemeClr val="bg1"/>
                </a:solidFill>
              </a:rPr>
              <a:t>A.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1" name="Picture 3" descr="C:\Users\New York\Desktop\walkman-go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9620"/>
            <a:ext cx="2635372" cy="1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-171400"/>
            <a:ext cx="4573016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1. La </a:t>
            </a:r>
            <a:r>
              <a:rPr lang="fr-FR" dirty="0" err="1" smtClean="0">
                <a:solidFill>
                  <a:schemeClr val="bg1"/>
                </a:solidFill>
              </a:rPr>
              <a:t>Cámara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4824536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fr-FR" sz="1800" dirty="0" err="1" smtClean="0">
                <a:solidFill>
                  <a:schemeClr val="bg1"/>
                </a:solidFill>
              </a:rPr>
              <a:t>Todo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</a:rPr>
              <a:t>empieza</a:t>
            </a:r>
            <a:r>
              <a:rPr lang="fr-FR" sz="1800" dirty="0" smtClean="0">
                <a:solidFill>
                  <a:schemeClr val="bg1"/>
                </a:solidFill>
              </a:rPr>
              <a:t> en los </a:t>
            </a:r>
            <a:r>
              <a:rPr lang="fr-FR" sz="1800" dirty="0" err="1" smtClean="0">
                <a:solidFill>
                  <a:schemeClr val="bg1"/>
                </a:solidFill>
              </a:rPr>
              <a:t>años</a:t>
            </a:r>
            <a:r>
              <a:rPr lang="fr-FR" sz="1800" dirty="0" smtClean="0">
                <a:solidFill>
                  <a:schemeClr val="bg1"/>
                </a:solidFill>
              </a:rPr>
              <a:t> 70, </a:t>
            </a:r>
            <a:r>
              <a:rPr lang="fr-FR" sz="1800" dirty="0" err="1" smtClean="0">
                <a:solidFill>
                  <a:schemeClr val="bg1"/>
                </a:solidFill>
              </a:rPr>
              <a:t>cuando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aparecen</a:t>
            </a:r>
            <a:r>
              <a:rPr lang="fr-FR" sz="1800" dirty="0" smtClean="0">
                <a:solidFill>
                  <a:schemeClr val="bg1"/>
                </a:solidFill>
              </a:rPr>
              <a:t> las primeras </a:t>
            </a:r>
            <a:r>
              <a:rPr lang="fr-FR" sz="1800" dirty="0" err="1" smtClean="0">
                <a:solidFill>
                  <a:schemeClr val="bg1"/>
                </a:solidFill>
              </a:rPr>
              <a:t>cámaras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video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destinadas</a:t>
            </a:r>
            <a:r>
              <a:rPr lang="fr-FR" sz="1800" dirty="0" smtClean="0">
                <a:solidFill>
                  <a:schemeClr val="bg1"/>
                </a:solidFill>
              </a:rPr>
              <a:t> a los </a:t>
            </a:r>
            <a:r>
              <a:rPr lang="fr-FR" sz="1800" dirty="0" err="1" smtClean="0">
                <a:solidFill>
                  <a:schemeClr val="bg1"/>
                </a:solidFill>
              </a:rPr>
              <a:t>particulares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rgbClr val="7030A0"/>
                </a:solidFill>
              </a:rPr>
              <a:t>1*</a:t>
            </a:r>
            <a:r>
              <a:rPr lang="fr-FR" sz="1800" dirty="0" smtClean="0">
                <a:solidFill>
                  <a:schemeClr val="bg1"/>
                </a:solidFill>
              </a:rPr>
              <a:t>).</a:t>
            </a:r>
          </a:p>
          <a:p>
            <a:pPr marL="137160" indent="0" algn="just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En 1975, el </a:t>
            </a:r>
            <a:r>
              <a:rPr lang="fr-FR" sz="1800" dirty="0" err="1" smtClean="0">
                <a:solidFill>
                  <a:schemeClr val="bg1"/>
                </a:solidFill>
              </a:rPr>
              <a:t>ingeniero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americano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Steven </a:t>
            </a:r>
            <a:r>
              <a:rPr lang="fr-FR" sz="1800" dirty="0" err="1" smtClean="0">
                <a:solidFill>
                  <a:schemeClr val="bg1"/>
                </a:solidFill>
              </a:rPr>
              <a:t>Sasson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trabajando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por</a:t>
            </a:r>
            <a:r>
              <a:rPr lang="fr-FR" sz="1800" dirty="0" smtClean="0">
                <a:solidFill>
                  <a:schemeClr val="bg1"/>
                </a:solidFill>
              </a:rPr>
              <a:t> Kodak, inventa la primera </a:t>
            </a:r>
            <a:r>
              <a:rPr lang="fr-FR" sz="1800" dirty="0" err="1" smtClean="0">
                <a:solidFill>
                  <a:schemeClr val="bg1"/>
                </a:solidFill>
              </a:rPr>
              <a:t>cámara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digitál</a:t>
            </a:r>
            <a:r>
              <a:rPr lang="fr-FR" sz="1800" dirty="0" smtClean="0">
                <a:solidFill>
                  <a:schemeClr val="bg1"/>
                </a:solidFill>
              </a:rPr>
              <a:t>. Pesa 3,6kg, y capta </a:t>
            </a:r>
            <a:r>
              <a:rPr lang="fr-FR" sz="1800" dirty="0" err="1" smtClean="0">
                <a:solidFill>
                  <a:schemeClr val="bg1"/>
                </a:solidFill>
              </a:rPr>
              <a:t>imagenes</a:t>
            </a:r>
            <a:r>
              <a:rPr lang="fr-FR" sz="1800" dirty="0" smtClean="0">
                <a:solidFill>
                  <a:schemeClr val="bg1"/>
                </a:solidFill>
              </a:rPr>
              <a:t> de 100x100 </a:t>
            </a:r>
            <a:r>
              <a:rPr lang="fr-FR" sz="1800" dirty="0" err="1" smtClean="0">
                <a:solidFill>
                  <a:schemeClr val="bg1"/>
                </a:solidFill>
              </a:rPr>
              <a:t>píxeles</a:t>
            </a:r>
            <a:r>
              <a:rPr lang="fr-FR" sz="1800" dirty="0" smtClean="0">
                <a:solidFill>
                  <a:schemeClr val="bg1"/>
                </a:solidFill>
              </a:rPr>
              <a:t> en </a:t>
            </a:r>
            <a:r>
              <a:rPr lang="fr-FR" sz="1800" dirty="0" err="1" smtClean="0">
                <a:solidFill>
                  <a:schemeClr val="bg1"/>
                </a:solidFill>
              </a:rPr>
              <a:t>blanco</a:t>
            </a:r>
            <a:r>
              <a:rPr lang="fr-FR" sz="1800" dirty="0" smtClean="0">
                <a:solidFill>
                  <a:schemeClr val="bg1"/>
                </a:solidFill>
              </a:rPr>
              <a:t> y negro. </a:t>
            </a:r>
          </a:p>
          <a:p>
            <a:pPr marL="137160" indent="0" algn="just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La </a:t>
            </a:r>
            <a:r>
              <a:rPr lang="es-ES_tradnl" sz="1800" dirty="0" smtClean="0">
                <a:solidFill>
                  <a:schemeClr val="bg1"/>
                </a:solidFill>
              </a:rPr>
              <a:t>primera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cámara</a:t>
            </a:r>
            <a:r>
              <a:rPr lang="fr-FR" sz="1800" dirty="0" smtClean="0">
                <a:solidFill>
                  <a:schemeClr val="bg1"/>
                </a:solidFill>
              </a:rPr>
              <a:t> en colores </a:t>
            </a:r>
            <a:r>
              <a:rPr lang="fr-FR" sz="1800" dirty="0" err="1" smtClean="0">
                <a:solidFill>
                  <a:schemeClr val="bg1"/>
                </a:solidFill>
              </a:rPr>
              <a:t>fue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creada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por</a:t>
            </a:r>
            <a:r>
              <a:rPr lang="fr-FR" sz="1800" dirty="0" smtClean="0">
                <a:solidFill>
                  <a:schemeClr val="bg1"/>
                </a:solidFill>
              </a:rPr>
              <a:t> Sony en 1981.</a:t>
            </a:r>
          </a:p>
          <a:p>
            <a:pPr marL="137160" indent="0" algn="just">
              <a:buNone/>
            </a:pPr>
            <a:r>
              <a:rPr lang="fr-FR" sz="1800" dirty="0" err="1" smtClean="0">
                <a:solidFill>
                  <a:schemeClr val="bg1"/>
                </a:solidFill>
              </a:rPr>
              <a:t>Hasta</a:t>
            </a:r>
            <a:r>
              <a:rPr lang="fr-FR" sz="1800" dirty="0" smtClean="0">
                <a:solidFill>
                  <a:schemeClr val="bg1"/>
                </a:solidFill>
              </a:rPr>
              <a:t> los </a:t>
            </a:r>
            <a:r>
              <a:rPr lang="fr-FR" sz="1800" dirty="0" err="1" smtClean="0">
                <a:solidFill>
                  <a:schemeClr val="bg1"/>
                </a:solidFill>
              </a:rPr>
              <a:t>años</a:t>
            </a:r>
            <a:r>
              <a:rPr lang="fr-FR" sz="1800" dirty="0" smtClean="0">
                <a:solidFill>
                  <a:schemeClr val="bg1"/>
                </a:solidFill>
              </a:rPr>
              <a:t> 90, </a:t>
            </a:r>
            <a:r>
              <a:rPr lang="fr-FR" sz="1800" dirty="0" err="1" smtClean="0">
                <a:solidFill>
                  <a:schemeClr val="bg1"/>
                </a:solidFill>
              </a:rPr>
              <a:t>muchos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modelos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fueron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creados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pero</a:t>
            </a:r>
            <a:r>
              <a:rPr lang="fr-FR" sz="1800" dirty="0" smtClean="0">
                <a:solidFill>
                  <a:schemeClr val="bg1"/>
                </a:solidFill>
              </a:rPr>
              <a:t> la primera </a:t>
            </a:r>
            <a:r>
              <a:rPr lang="fr-FR" sz="1800" dirty="0" err="1" smtClean="0">
                <a:solidFill>
                  <a:schemeClr val="bg1"/>
                </a:solidFill>
              </a:rPr>
              <a:t>cámara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destinada</a:t>
            </a:r>
            <a:r>
              <a:rPr lang="fr-FR" sz="1800" dirty="0" smtClean="0">
                <a:solidFill>
                  <a:schemeClr val="bg1"/>
                </a:solidFill>
              </a:rPr>
              <a:t> al </a:t>
            </a:r>
            <a:r>
              <a:rPr lang="fr-FR" sz="1800" dirty="0" err="1" smtClean="0">
                <a:solidFill>
                  <a:schemeClr val="bg1"/>
                </a:solidFill>
              </a:rPr>
              <a:t>gran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públic</a:t>
            </a:r>
            <a:r>
              <a:rPr lang="fr-FR" sz="1800" dirty="0" smtClean="0">
                <a:solidFill>
                  <a:schemeClr val="bg1"/>
                </a:solidFill>
              </a:rPr>
              <a:t> (Casio QV10) </a:t>
            </a:r>
            <a:r>
              <a:rPr lang="fr-FR" sz="1800" dirty="0" err="1" smtClean="0">
                <a:solidFill>
                  <a:schemeClr val="bg1"/>
                </a:solidFill>
              </a:rPr>
              <a:t>salió</a:t>
            </a:r>
            <a:r>
              <a:rPr lang="fr-FR" sz="1800" dirty="0" smtClean="0">
                <a:solidFill>
                  <a:schemeClr val="bg1"/>
                </a:solidFill>
              </a:rPr>
              <a:t> en 1995.</a:t>
            </a:r>
          </a:p>
          <a:p>
            <a:pPr algn="just"/>
            <a:endParaRPr lang="fr-FR" sz="18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800" dirty="0" err="1" smtClean="0">
                <a:solidFill>
                  <a:schemeClr val="bg1"/>
                </a:solidFill>
              </a:rPr>
              <a:t>Ahora</a:t>
            </a:r>
            <a:r>
              <a:rPr lang="fr-FR" sz="1800" dirty="0" smtClean="0">
                <a:solidFill>
                  <a:schemeClr val="bg1"/>
                </a:solidFill>
              </a:rPr>
              <a:t>, el </a:t>
            </a:r>
            <a:r>
              <a:rPr lang="fr-FR" sz="1800" dirty="0" err="1" smtClean="0">
                <a:solidFill>
                  <a:schemeClr val="bg1"/>
                </a:solidFill>
              </a:rPr>
              <a:t>marcado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rgbClr val="7030A0"/>
                </a:solidFill>
              </a:rPr>
              <a:t>2*</a:t>
            </a:r>
            <a:r>
              <a:rPr lang="fr-FR" sz="1800" dirty="0" smtClean="0">
                <a:solidFill>
                  <a:schemeClr val="bg1"/>
                </a:solidFill>
              </a:rPr>
              <a:t>) de la </a:t>
            </a:r>
            <a:r>
              <a:rPr lang="fr-FR" sz="1800" dirty="0" err="1" smtClean="0">
                <a:solidFill>
                  <a:schemeClr val="bg1"/>
                </a:solidFill>
              </a:rPr>
              <a:t>cámara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está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inmenso</a:t>
            </a:r>
            <a:r>
              <a:rPr lang="fr-FR" sz="1800" dirty="0" smtClean="0">
                <a:solidFill>
                  <a:schemeClr val="bg1"/>
                </a:solidFill>
              </a:rPr>
              <a:t>, y la </a:t>
            </a:r>
            <a:r>
              <a:rPr lang="fr-FR" sz="1800" dirty="0" err="1" smtClean="0">
                <a:solidFill>
                  <a:schemeClr val="bg1"/>
                </a:solidFill>
              </a:rPr>
              <a:t>competencia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muy</a:t>
            </a:r>
            <a:r>
              <a:rPr lang="fr-FR" sz="1800" dirty="0" smtClean="0">
                <a:solidFill>
                  <a:schemeClr val="bg1"/>
                </a:solidFill>
              </a:rPr>
              <a:t> dura(</a:t>
            </a:r>
            <a:r>
              <a:rPr lang="fr-FR" sz="1800" dirty="0" smtClean="0">
                <a:solidFill>
                  <a:srgbClr val="7030A0"/>
                </a:solidFill>
              </a:rPr>
              <a:t>3*</a:t>
            </a:r>
            <a:r>
              <a:rPr lang="fr-FR" sz="1800" dirty="0" smtClean="0">
                <a:solidFill>
                  <a:schemeClr val="bg1"/>
                </a:solidFill>
              </a:rPr>
              <a:t>) entre </a:t>
            </a:r>
            <a:r>
              <a:rPr lang="fr-FR" sz="1800" dirty="0" err="1" smtClean="0">
                <a:solidFill>
                  <a:schemeClr val="bg1"/>
                </a:solidFill>
              </a:rPr>
              <a:t>todas</a:t>
            </a:r>
            <a:r>
              <a:rPr lang="fr-FR" sz="1800" dirty="0" smtClean="0">
                <a:solidFill>
                  <a:schemeClr val="bg1"/>
                </a:solidFill>
              </a:rPr>
              <a:t> las marquas. Este </a:t>
            </a:r>
            <a:r>
              <a:rPr lang="fr-FR" sz="1800" dirty="0" err="1" smtClean="0">
                <a:solidFill>
                  <a:schemeClr val="bg1"/>
                </a:solidFill>
              </a:rPr>
              <a:t>objeto</a:t>
            </a:r>
            <a:r>
              <a:rPr lang="fr-FR" sz="1800" dirty="0" smtClean="0">
                <a:solidFill>
                  <a:schemeClr val="bg1"/>
                </a:solidFill>
              </a:rPr>
              <a:t> nos ha </a:t>
            </a:r>
            <a:r>
              <a:rPr lang="fr-FR" sz="1800" dirty="0" err="1" smtClean="0">
                <a:solidFill>
                  <a:schemeClr val="bg1"/>
                </a:solidFill>
              </a:rPr>
              <a:t>cambiado</a:t>
            </a:r>
            <a:r>
              <a:rPr lang="fr-FR" sz="1800" dirty="0" smtClean="0">
                <a:solidFill>
                  <a:schemeClr val="bg1"/>
                </a:solidFill>
              </a:rPr>
              <a:t> la vida. ¿</a:t>
            </a:r>
            <a:r>
              <a:rPr lang="fr-FR" sz="1800" dirty="0" err="1" smtClean="0">
                <a:solidFill>
                  <a:schemeClr val="bg1"/>
                </a:solidFill>
              </a:rPr>
              <a:t>Quieres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viajar</a:t>
            </a:r>
            <a:r>
              <a:rPr lang="fr-FR" sz="1800" dirty="0" smtClean="0">
                <a:solidFill>
                  <a:schemeClr val="bg1"/>
                </a:solidFill>
              </a:rPr>
              <a:t> y </a:t>
            </a:r>
            <a:r>
              <a:rPr lang="fr-FR" sz="1800" dirty="0" err="1" smtClean="0">
                <a:solidFill>
                  <a:schemeClr val="bg1"/>
                </a:solidFill>
              </a:rPr>
              <a:t>guardar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recuerdos</a:t>
            </a:r>
            <a:r>
              <a:rPr lang="fr-FR" sz="1800" dirty="0" smtClean="0">
                <a:solidFill>
                  <a:schemeClr val="bg1"/>
                </a:solidFill>
              </a:rPr>
              <a:t> ? ¿</a:t>
            </a:r>
            <a:r>
              <a:rPr lang="fr-FR" sz="1800" dirty="0" err="1" smtClean="0">
                <a:solidFill>
                  <a:schemeClr val="bg1"/>
                </a:solidFill>
              </a:rPr>
              <a:t>Quieres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recordarte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del</a:t>
            </a:r>
            <a:r>
              <a:rPr lang="fr-FR" sz="1800" dirty="0" smtClean="0">
                <a:solidFill>
                  <a:schemeClr val="bg1"/>
                </a:solidFill>
              </a:rPr>
              <a:t> primer </a:t>
            </a:r>
            <a:r>
              <a:rPr lang="fr-FR" sz="1800" dirty="0" err="1" smtClean="0">
                <a:solidFill>
                  <a:schemeClr val="bg1"/>
                </a:solidFill>
              </a:rPr>
              <a:t>aniversario</a:t>
            </a:r>
            <a:r>
              <a:rPr lang="fr-FR" sz="1800" dirty="0" smtClean="0">
                <a:solidFill>
                  <a:schemeClr val="bg1"/>
                </a:solidFill>
              </a:rPr>
              <a:t> de tu </a:t>
            </a:r>
            <a:r>
              <a:rPr lang="fr-FR" sz="1800" dirty="0" err="1" smtClean="0">
                <a:solidFill>
                  <a:schemeClr val="bg1"/>
                </a:solidFill>
              </a:rPr>
              <a:t>hijo</a:t>
            </a:r>
            <a:r>
              <a:rPr lang="fr-FR" sz="1800" dirty="0" smtClean="0">
                <a:solidFill>
                  <a:schemeClr val="bg1"/>
                </a:solidFill>
              </a:rPr>
              <a:t> ? No es un </a:t>
            </a:r>
            <a:r>
              <a:rPr lang="fr-FR" sz="1800" dirty="0" err="1" smtClean="0">
                <a:solidFill>
                  <a:schemeClr val="bg1"/>
                </a:solidFill>
              </a:rPr>
              <a:t>problema</a:t>
            </a:r>
            <a:r>
              <a:rPr lang="fr-FR" sz="1800" dirty="0" smtClean="0">
                <a:solidFill>
                  <a:schemeClr val="bg1"/>
                </a:solidFill>
              </a:rPr>
              <a:t> con </a:t>
            </a:r>
            <a:r>
              <a:rPr lang="fr-FR" sz="1800" dirty="0" err="1" smtClean="0">
                <a:solidFill>
                  <a:schemeClr val="bg1"/>
                </a:solidFill>
              </a:rPr>
              <a:t>toda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esta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tecnología</a:t>
            </a:r>
            <a:r>
              <a:rPr lang="fr-FR" sz="1800" dirty="0" smtClean="0">
                <a:solidFill>
                  <a:schemeClr val="bg1"/>
                </a:solidFill>
              </a:rPr>
              <a:t> : </a:t>
            </a:r>
            <a:r>
              <a:rPr lang="fr-FR" sz="1800" dirty="0" err="1" smtClean="0">
                <a:solidFill>
                  <a:schemeClr val="bg1"/>
                </a:solidFill>
              </a:rPr>
              <a:t>estás</a:t>
            </a:r>
            <a:r>
              <a:rPr lang="fr-FR" sz="1800" dirty="0" smtClean="0">
                <a:solidFill>
                  <a:schemeClr val="bg1"/>
                </a:solidFill>
              </a:rPr>
              <a:t> libre de </a:t>
            </a:r>
            <a:r>
              <a:rPr lang="fr-FR" sz="1800" dirty="0" err="1" smtClean="0">
                <a:solidFill>
                  <a:schemeClr val="bg1"/>
                </a:solidFill>
              </a:rPr>
              <a:t>conservar</a:t>
            </a:r>
            <a:r>
              <a:rPr lang="fr-FR" sz="1800" dirty="0" smtClean="0">
                <a:solidFill>
                  <a:schemeClr val="bg1"/>
                </a:solidFill>
              </a:rPr>
              <a:t> tus </a:t>
            </a:r>
            <a:r>
              <a:rPr lang="fr-FR" sz="1800" dirty="0" err="1" smtClean="0">
                <a:solidFill>
                  <a:schemeClr val="bg1"/>
                </a:solidFill>
              </a:rPr>
              <a:t>fótos</a:t>
            </a:r>
            <a:r>
              <a:rPr lang="fr-FR" sz="1800" dirty="0" smtClean="0">
                <a:solidFill>
                  <a:schemeClr val="bg1"/>
                </a:solidFill>
              </a:rPr>
              <a:t> y </a:t>
            </a:r>
            <a:r>
              <a:rPr lang="fr-FR" sz="1800" dirty="0" err="1" smtClean="0">
                <a:solidFill>
                  <a:schemeClr val="bg1"/>
                </a:solidFill>
              </a:rPr>
              <a:t>vídeos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contigo</a:t>
            </a:r>
            <a:r>
              <a:rPr lang="fr-FR" sz="1800" dirty="0" smtClean="0">
                <a:solidFill>
                  <a:schemeClr val="bg1"/>
                </a:solidFill>
              </a:rPr>
              <a:t> para </a:t>
            </a:r>
            <a:r>
              <a:rPr lang="fr-FR" sz="1800" dirty="0" err="1" smtClean="0">
                <a:solidFill>
                  <a:schemeClr val="bg1"/>
                </a:solidFill>
              </a:rPr>
              <a:t>siempre</a:t>
            </a:r>
            <a:r>
              <a:rPr lang="fr-FR" sz="1800" dirty="0" smtClean="0">
                <a:solidFill>
                  <a:schemeClr val="bg1"/>
                </a:solidFill>
              </a:rPr>
              <a:t>. </a:t>
            </a:r>
          </a:p>
          <a:p>
            <a:pPr marL="137160" indent="0" algn="just">
              <a:buNone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1* Les particuliers</a:t>
            </a:r>
          </a:p>
          <a:p>
            <a:pPr marL="137160" indent="0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2* Le marché</a:t>
            </a:r>
          </a:p>
          <a:p>
            <a:pPr marL="137160" indent="0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3* Rude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16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2. Las Lentes de </a:t>
            </a:r>
            <a:r>
              <a:rPr lang="fr-FR" sz="3200" dirty="0" err="1" smtClean="0">
                <a:solidFill>
                  <a:schemeClr val="bg1"/>
                </a:solidFill>
              </a:rPr>
              <a:t>Contacto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ligeras</a:t>
            </a:r>
            <a:r>
              <a:rPr lang="es-ES_tradnl" sz="3200" dirty="0" smtClean="0">
                <a:solidFill>
                  <a:schemeClr val="bg1"/>
                </a:solidFill>
              </a:rPr>
              <a:t>(</a:t>
            </a:r>
            <a:r>
              <a:rPr lang="es-ES_tradnl" sz="3200" dirty="0" smtClean="0">
                <a:solidFill>
                  <a:srgbClr val="7030A0"/>
                </a:solidFill>
              </a:rPr>
              <a:t>1</a:t>
            </a:r>
            <a:r>
              <a:rPr lang="es-ES_tradnl" sz="3200" dirty="0">
                <a:solidFill>
                  <a:srgbClr val="7030A0"/>
                </a:solidFill>
              </a:rPr>
              <a:t>*</a:t>
            </a:r>
            <a:r>
              <a:rPr lang="es-ES_tradnl" sz="3200" dirty="0">
                <a:solidFill>
                  <a:schemeClr val="bg1"/>
                </a:solidFill>
              </a:rPr>
              <a:t>)</a:t>
            </a:r>
            <a:r>
              <a:rPr lang="es-ES_tradnl" sz="3200" dirty="0">
                <a:solidFill>
                  <a:srgbClr val="7030A0"/>
                </a:solidFill>
              </a:rPr>
              <a:t> 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518457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es-ES_tradnl" sz="2200" dirty="0" smtClean="0">
                <a:solidFill>
                  <a:schemeClr val="bg1"/>
                </a:solidFill>
              </a:rPr>
              <a:t>Las </a:t>
            </a:r>
            <a:r>
              <a:rPr lang="es-ES_tradnl" sz="2200" dirty="0">
                <a:solidFill>
                  <a:schemeClr val="bg1"/>
                </a:solidFill>
              </a:rPr>
              <a:t>l</a:t>
            </a:r>
            <a:r>
              <a:rPr lang="es-ES_tradnl" sz="2200" dirty="0" smtClean="0">
                <a:solidFill>
                  <a:schemeClr val="bg1"/>
                </a:solidFill>
              </a:rPr>
              <a:t>entes de contacto facilitan </a:t>
            </a:r>
            <a:r>
              <a:rPr lang="fr-FR" sz="2200" dirty="0" err="1" smtClean="0">
                <a:solidFill>
                  <a:schemeClr val="bg1"/>
                </a:solidFill>
              </a:rPr>
              <a:t>mucho</a:t>
            </a:r>
            <a:r>
              <a:rPr lang="fr-FR" sz="2200" dirty="0" smtClean="0">
                <a:solidFill>
                  <a:schemeClr val="bg1"/>
                </a:solidFill>
              </a:rPr>
              <a:t> la vida de la gente que </a:t>
            </a:r>
            <a:r>
              <a:rPr lang="fr-FR" sz="2200" dirty="0" err="1" smtClean="0">
                <a:solidFill>
                  <a:schemeClr val="bg1"/>
                </a:solidFill>
              </a:rPr>
              <a:t>tienen</a:t>
            </a:r>
            <a:r>
              <a:rPr lang="fr-FR" sz="2200" dirty="0" smtClean="0">
                <a:solidFill>
                  <a:schemeClr val="bg1"/>
                </a:solidFill>
              </a:rPr>
              <a:t> un </a:t>
            </a:r>
            <a:r>
              <a:rPr lang="fr-FR" sz="2200" dirty="0" err="1" smtClean="0">
                <a:solidFill>
                  <a:schemeClr val="bg1"/>
                </a:solidFill>
              </a:rPr>
              <a:t>problema</a:t>
            </a:r>
            <a:r>
              <a:rPr lang="fr-FR" sz="2200" dirty="0" smtClean="0">
                <a:solidFill>
                  <a:schemeClr val="bg1"/>
                </a:solidFill>
              </a:rPr>
              <a:t> de vista.</a:t>
            </a:r>
            <a:r>
              <a:rPr lang="es-ES_tradnl" sz="2200" dirty="0" smtClean="0">
                <a:solidFill>
                  <a:schemeClr val="bg1"/>
                </a:solidFill>
              </a:rPr>
              <a:t> Prácticas y discretas, han revolucionado el cotidiano de millones de personas en el mundo.</a:t>
            </a:r>
          </a:p>
          <a:p>
            <a:pPr marL="137160" indent="0" algn="just">
              <a:buNone/>
            </a:pPr>
            <a:endParaRPr lang="es-ES_tradnl" sz="22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s-ES_tradnl" sz="2200" dirty="0" smtClean="0">
                <a:solidFill>
                  <a:schemeClr val="bg1"/>
                </a:solidFill>
              </a:rPr>
              <a:t>Las primeras lentes de contacto ligeras fueron inventadas por Otto </a:t>
            </a:r>
            <a:r>
              <a:rPr lang="es-ES_tradnl" sz="2200" dirty="0" err="1" smtClean="0">
                <a:solidFill>
                  <a:schemeClr val="bg1"/>
                </a:solidFill>
              </a:rPr>
              <a:t>Wichterle</a:t>
            </a:r>
            <a:r>
              <a:rPr lang="es-ES_tradnl" sz="2200" dirty="0" smtClean="0">
                <a:solidFill>
                  <a:schemeClr val="bg1"/>
                </a:solidFill>
              </a:rPr>
              <a:t>, un químico </a:t>
            </a:r>
            <a:r>
              <a:rPr lang="es-ES_tradnl" sz="2200" dirty="0" err="1" smtClean="0">
                <a:solidFill>
                  <a:schemeClr val="bg1"/>
                </a:solidFill>
              </a:rPr>
              <a:t>tchequo</a:t>
            </a:r>
            <a:r>
              <a:rPr lang="es-ES_tradnl" sz="2200" dirty="0" smtClean="0">
                <a:solidFill>
                  <a:schemeClr val="bg1"/>
                </a:solidFill>
              </a:rPr>
              <a:t>. Ha creado el primer </a:t>
            </a:r>
            <a:r>
              <a:rPr lang="es-ES_tradnl" sz="2200" dirty="0" err="1" smtClean="0">
                <a:solidFill>
                  <a:schemeClr val="bg1"/>
                </a:solidFill>
              </a:rPr>
              <a:t>hydrogel</a:t>
            </a:r>
            <a:r>
              <a:rPr lang="es-ES_tradnl" sz="2200" dirty="0" smtClean="0">
                <a:solidFill>
                  <a:schemeClr val="bg1"/>
                </a:solidFill>
              </a:rPr>
              <a:t>, que permití fabricar lentes de contacto realmente confortables. Sin embargo, estas primeras lentes ligeras fueron comercializadas por primera vez en 1971. </a:t>
            </a:r>
          </a:p>
          <a:p>
            <a:pPr marL="137160" indent="0" algn="just">
              <a:buNone/>
            </a:pPr>
            <a:endParaRPr lang="es-ES_tradnl" sz="22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s-ES_tradnl" sz="2200" dirty="0" smtClean="0">
                <a:solidFill>
                  <a:schemeClr val="bg1"/>
                </a:solidFill>
              </a:rPr>
              <a:t>Desde los años 70, las lentes </a:t>
            </a:r>
            <a:r>
              <a:rPr lang="es-ES_tradnl" sz="2200" dirty="0" err="1" smtClean="0">
                <a:solidFill>
                  <a:schemeClr val="bg1"/>
                </a:solidFill>
              </a:rPr>
              <a:t>continuan</a:t>
            </a:r>
            <a:r>
              <a:rPr lang="es-ES_tradnl" sz="2200" dirty="0" smtClean="0">
                <a:solidFill>
                  <a:schemeClr val="bg1"/>
                </a:solidFill>
              </a:rPr>
              <a:t> a </a:t>
            </a:r>
            <a:r>
              <a:rPr lang="es-ES_tradnl" sz="2200" dirty="0" err="1" smtClean="0">
                <a:solidFill>
                  <a:schemeClr val="bg1"/>
                </a:solidFill>
              </a:rPr>
              <a:t>evoluar</a:t>
            </a:r>
            <a:r>
              <a:rPr lang="es-ES_tradnl" sz="2200" dirty="0" smtClean="0">
                <a:solidFill>
                  <a:schemeClr val="bg1"/>
                </a:solidFill>
              </a:rPr>
              <a:t>, aún más (</a:t>
            </a:r>
            <a:r>
              <a:rPr lang="es-ES_tradnl" sz="2200" dirty="0" smtClean="0">
                <a:solidFill>
                  <a:srgbClr val="7030A0"/>
                </a:solidFill>
              </a:rPr>
              <a:t>2*</a:t>
            </a:r>
            <a:r>
              <a:rPr lang="es-ES_tradnl" sz="2200" dirty="0" smtClean="0">
                <a:solidFill>
                  <a:schemeClr val="bg1"/>
                </a:solidFill>
              </a:rPr>
              <a:t>) confortables y </a:t>
            </a:r>
            <a:r>
              <a:rPr lang="es-ES_tradnl" sz="2200" dirty="0" err="1" smtClean="0">
                <a:solidFill>
                  <a:srgbClr val="7030A0"/>
                </a:solidFill>
              </a:rPr>
              <a:t>eficientas</a:t>
            </a:r>
            <a:r>
              <a:rPr lang="es-ES_tradnl" sz="2200" dirty="0" smtClean="0">
                <a:solidFill>
                  <a:srgbClr val="7030A0"/>
                </a:solidFill>
              </a:rPr>
              <a:t>(3*</a:t>
            </a:r>
            <a:r>
              <a:rPr lang="es-ES_tradnl" sz="2200" dirty="0" smtClean="0">
                <a:solidFill>
                  <a:schemeClr val="bg1"/>
                </a:solidFill>
              </a:rPr>
              <a:t>).</a:t>
            </a:r>
          </a:p>
          <a:p>
            <a:pPr marL="137160" indent="0">
              <a:buNone/>
            </a:pPr>
            <a:endParaRPr lang="es-ES_tradnl" sz="2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s-ES_tradnl" sz="17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es-ES_tradnl" sz="1700" dirty="0" smtClean="0">
                <a:solidFill>
                  <a:srgbClr val="7030A0"/>
                </a:solidFill>
              </a:rPr>
              <a:t>1* </a:t>
            </a:r>
            <a:r>
              <a:rPr lang="es-ES_tradnl" sz="1700" dirty="0" err="1" smtClean="0">
                <a:solidFill>
                  <a:srgbClr val="7030A0"/>
                </a:solidFill>
              </a:rPr>
              <a:t>Souples</a:t>
            </a:r>
            <a:endParaRPr lang="es-ES_tradnl" sz="17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fr-FR" sz="1700" dirty="0" smtClean="0">
                <a:solidFill>
                  <a:srgbClr val="7030A0"/>
                </a:solidFill>
              </a:rPr>
              <a:t>2* Encore plus</a:t>
            </a:r>
          </a:p>
          <a:p>
            <a:pPr marL="137160" indent="0">
              <a:buNone/>
            </a:pPr>
            <a:r>
              <a:rPr lang="fr-FR" sz="1700" dirty="0" smtClean="0">
                <a:solidFill>
                  <a:srgbClr val="7030A0"/>
                </a:solidFill>
              </a:rPr>
              <a:t>3* Efficaces</a:t>
            </a:r>
            <a:endParaRPr lang="fr-FR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76572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3. La </a:t>
            </a:r>
            <a:r>
              <a:rPr lang="fr-FR" sz="3200" dirty="0" err="1" smtClean="0">
                <a:solidFill>
                  <a:schemeClr val="bg1"/>
                </a:solidFill>
              </a:rPr>
              <a:t>Televisión</a:t>
            </a:r>
            <a:r>
              <a:rPr lang="fr-FR" sz="3200" dirty="0" smtClean="0">
                <a:solidFill>
                  <a:schemeClr val="bg1"/>
                </a:solidFill>
              </a:rPr>
              <a:t> 3D (o </a:t>
            </a:r>
            <a:r>
              <a:rPr lang="fr-FR" sz="3200" dirty="0" err="1" smtClean="0">
                <a:solidFill>
                  <a:schemeClr val="bg1"/>
                </a:solidFill>
              </a:rPr>
              <a:t>stereoscopia</a:t>
            </a:r>
            <a:r>
              <a:rPr lang="fr-FR" sz="3200" dirty="0" smtClean="0">
                <a:solidFill>
                  <a:schemeClr val="bg1"/>
                </a:solidFill>
              </a:rPr>
              <a:t>)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En </a:t>
            </a:r>
            <a:r>
              <a:rPr lang="fr-FR" sz="2000" dirty="0" err="1" smtClean="0">
                <a:solidFill>
                  <a:schemeClr val="bg1"/>
                </a:solidFill>
              </a:rPr>
              <a:t>realidad</a:t>
            </a:r>
            <a:r>
              <a:rPr lang="fr-FR" sz="2000" dirty="0" smtClean="0">
                <a:solidFill>
                  <a:schemeClr val="bg1"/>
                </a:solidFill>
              </a:rPr>
              <a:t>, la 3D es </a:t>
            </a:r>
            <a:r>
              <a:rPr lang="fr-FR" sz="2000" dirty="0" err="1" smtClean="0">
                <a:solidFill>
                  <a:schemeClr val="bg1"/>
                </a:solidFill>
              </a:rPr>
              <a:t>una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tecnología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anciana</a:t>
            </a:r>
            <a:r>
              <a:rPr lang="fr-FR" sz="2000" dirty="0" smtClean="0">
                <a:solidFill>
                  <a:schemeClr val="bg1"/>
                </a:solidFill>
              </a:rPr>
              <a:t>. En el </a:t>
            </a:r>
            <a:r>
              <a:rPr lang="fr-FR" sz="2000" dirty="0" err="1" smtClean="0">
                <a:solidFill>
                  <a:schemeClr val="bg1"/>
                </a:solidFill>
              </a:rPr>
              <a:t>siglo</a:t>
            </a:r>
            <a:r>
              <a:rPr lang="fr-FR" sz="2000" dirty="0" smtClean="0">
                <a:solidFill>
                  <a:schemeClr val="bg1"/>
                </a:solidFill>
              </a:rPr>
              <a:t> XIX, </a:t>
            </a:r>
            <a:r>
              <a:rPr lang="fr-FR" sz="2000" dirty="0" err="1" smtClean="0">
                <a:solidFill>
                  <a:schemeClr val="bg1"/>
                </a:solidFill>
              </a:rPr>
              <a:t>fueran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inventadas</a:t>
            </a:r>
            <a:r>
              <a:rPr lang="fr-FR" sz="2000" dirty="0" smtClean="0">
                <a:solidFill>
                  <a:schemeClr val="bg1"/>
                </a:solidFill>
              </a:rPr>
              <a:t> las « glyphes », que </a:t>
            </a:r>
            <a:r>
              <a:rPr lang="fr-FR" sz="2000" dirty="0" err="1" smtClean="0">
                <a:solidFill>
                  <a:schemeClr val="bg1"/>
                </a:solidFill>
              </a:rPr>
              <a:t>eran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gafas</a:t>
            </a:r>
            <a:r>
              <a:rPr lang="fr-FR" sz="2000" dirty="0" smtClean="0">
                <a:solidFill>
                  <a:schemeClr val="bg1"/>
                </a:solidFill>
              </a:rPr>
              <a:t> bicolores, y que </a:t>
            </a:r>
            <a:r>
              <a:rPr lang="fr-FR" sz="2000" dirty="0" err="1" smtClean="0">
                <a:solidFill>
                  <a:schemeClr val="bg1"/>
                </a:solidFill>
              </a:rPr>
              <a:t>eran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utilizadas</a:t>
            </a:r>
            <a:r>
              <a:rPr lang="fr-FR" sz="2000" dirty="0" smtClean="0">
                <a:solidFill>
                  <a:schemeClr val="bg1"/>
                </a:solidFill>
              </a:rPr>
              <a:t> para dar </a:t>
            </a:r>
            <a:r>
              <a:rPr lang="fr-FR" sz="2000" dirty="0" err="1" smtClean="0">
                <a:solidFill>
                  <a:schemeClr val="bg1"/>
                </a:solidFill>
              </a:rPr>
              <a:t>relieve</a:t>
            </a:r>
            <a:r>
              <a:rPr lang="fr-FR" sz="2000" dirty="0" smtClean="0">
                <a:solidFill>
                  <a:schemeClr val="bg1"/>
                </a:solidFill>
              </a:rPr>
              <a:t>(</a:t>
            </a:r>
            <a:r>
              <a:rPr lang="fr-FR" sz="2000" dirty="0" smtClean="0">
                <a:solidFill>
                  <a:srgbClr val="7030A0"/>
                </a:solidFill>
              </a:rPr>
              <a:t>1*</a:t>
            </a:r>
            <a:r>
              <a:rPr lang="fr-FR" sz="2000" dirty="0" smtClean="0">
                <a:solidFill>
                  <a:schemeClr val="bg1"/>
                </a:solidFill>
              </a:rPr>
              <a:t>) a las </a:t>
            </a:r>
            <a:r>
              <a:rPr lang="fr-FR" sz="2000" dirty="0" err="1" smtClean="0">
                <a:solidFill>
                  <a:schemeClr val="bg1"/>
                </a:solidFill>
              </a:rPr>
              <a:t>fótos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 err="1" smtClean="0">
                <a:solidFill>
                  <a:schemeClr val="bg1"/>
                </a:solidFill>
              </a:rPr>
              <a:t>restitución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del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relieve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siempre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fue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una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obsesión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tecnológica</a:t>
            </a:r>
            <a:r>
              <a:rPr lang="fr-FR" sz="2000" dirty="0" smtClean="0">
                <a:solidFill>
                  <a:schemeClr val="bg1"/>
                </a:solidFill>
              </a:rPr>
              <a:t> de la </a:t>
            </a:r>
            <a:r>
              <a:rPr lang="fr-FR" sz="2000" dirty="0" err="1" smtClean="0">
                <a:solidFill>
                  <a:schemeClr val="bg1"/>
                </a:solidFill>
              </a:rPr>
              <a:t>industria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del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cinema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dirty="0" err="1" smtClean="0">
                <a:solidFill>
                  <a:schemeClr val="bg1"/>
                </a:solidFill>
              </a:rPr>
              <a:t>Por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eso</a:t>
            </a:r>
            <a:r>
              <a:rPr lang="fr-FR" sz="2000" dirty="0" smtClean="0">
                <a:solidFill>
                  <a:schemeClr val="bg1"/>
                </a:solidFill>
              </a:rPr>
              <a:t>, la primera </a:t>
            </a:r>
            <a:r>
              <a:rPr lang="fr-FR" sz="2000" dirty="0" err="1" smtClean="0">
                <a:solidFill>
                  <a:schemeClr val="bg1"/>
                </a:solidFill>
              </a:rPr>
              <a:t>película</a:t>
            </a:r>
            <a:r>
              <a:rPr lang="fr-FR" sz="2000" dirty="0" smtClean="0">
                <a:solidFill>
                  <a:schemeClr val="bg1"/>
                </a:solidFill>
              </a:rPr>
              <a:t> de los </a:t>
            </a:r>
            <a:r>
              <a:rPr lang="fr-FR" sz="2000" dirty="0" err="1" smtClean="0">
                <a:solidFill>
                  <a:schemeClr val="bg1"/>
                </a:solidFill>
              </a:rPr>
              <a:t>hermanos</a:t>
            </a:r>
            <a:r>
              <a:rPr lang="fr-FR" sz="2000" dirty="0" smtClean="0">
                <a:solidFill>
                  <a:schemeClr val="bg1"/>
                </a:solidFill>
              </a:rPr>
              <a:t> « Lumière » (« L’arrivée du train ») </a:t>
            </a:r>
            <a:r>
              <a:rPr lang="fr-FR" sz="2000" dirty="0" err="1" smtClean="0">
                <a:solidFill>
                  <a:schemeClr val="bg1"/>
                </a:solidFill>
              </a:rPr>
              <a:t>ya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era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realizada</a:t>
            </a:r>
            <a:r>
              <a:rPr lang="fr-FR" sz="2000" dirty="0" smtClean="0">
                <a:solidFill>
                  <a:schemeClr val="bg1"/>
                </a:solidFill>
              </a:rPr>
              <a:t> en </a:t>
            </a:r>
            <a:r>
              <a:rPr lang="fr-FR" sz="2000" dirty="0" err="1" smtClean="0">
                <a:solidFill>
                  <a:schemeClr val="bg1"/>
                </a:solidFill>
              </a:rPr>
              <a:t>stereoscopia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</a:p>
          <a:p>
            <a:pPr marL="137160" indent="0" algn="just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En los </a:t>
            </a:r>
            <a:r>
              <a:rPr lang="fr-FR" sz="2000" dirty="0" err="1" smtClean="0">
                <a:solidFill>
                  <a:schemeClr val="bg1"/>
                </a:solidFill>
              </a:rPr>
              <a:t>años</a:t>
            </a:r>
            <a:r>
              <a:rPr lang="fr-FR" sz="2000" dirty="0" smtClean="0">
                <a:solidFill>
                  <a:schemeClr val="bg1"/>
                </a:solidFill>
              </a:rPr>
              <a:t> 50, muchas </a:t>
            </a:r>
            <a:r>
              <a:rPr lang="fr-FR" sz="2000" dirty="0" err="1" smtClean="0">
                <a:solidFill>
                  <a:schemeClr val="bg1"/>
                </a:solidFill>
              </a:rPr>
              <a:t>películas</a:t>
            </a:r>
            <a:r>
              <a:rPr lang="fr-FR" sz="2000" dirty="0" smtClean="0">
                <a:solidFill>
                  <a:schemeClr val="bg1"/>
                </a:solidFill>
              </a:rPr>
              <a:t> a </a:t>
            </a:r>
            <a:r>
              <a:rPr lang="fr-FR" sz="2000" dirty="0" err="1" smtClean="0">
                <a:solidFill>
                  <a:schemeClr val="bg1"/>
                </a:solidFill>
              </a:rPr>
              <a:t>sensación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fueran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difusádas</a:t>
            </a:r>
            <a:r>
              <a:rPr lang="fr-FR" sz="2000" dirty="0" smtClean="0">
                <a:solidFill>
                  <a:schemeClr val="bg1"/>
                </a:solidFill>
              </a:rPr>
              <a:t> en 3D, </a:t>
            </a:r>
            <a:r>
              <a:rPr lang="fr-FR" sz="2000" dirty="0" err="1" smtClean="0">
                <a:solidFill>
                  <a:schemeClr val="bg1"/>
                </a:solidFill>
              </a:rPr>
              <a:t>como</a:t>
            </a:r>
            <a:r>
              <a:rPr lang="fr-FR" sz="2000" dirty="0" smtClean="0">
                <a:solidFill>
                  <a:schemeClr val="bg1"/>
                </a:solidFill>
              </a:rPr>
              <a:t> « Le crime était presque parfait » de Hitchcock.</a:t>
            </a:r>
          </a:p>
          <a:p>
            <a:pPr marL="137160" indent="0" algn="just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A partir de 1986, la 3D </a:t>
            </a:r>
            <a:r>
              <a:rPr lang="fr-FR" sz="2000" dirty="0" err="1" smtClean="0">
                <a:solidFill>
                  <a:schemeClr val="bg1"/>
                </a:solidFill>
              </a:rPr>
              <a:t>vuelve</a:t>
            </a:r>
            <a:r>
              <a:rPr lang="fr-FR" sz="2000" dirty="0" smtClean="0">
                <a:solidFill>
                  <a:schemeClr val="bg1"/>
                </a:solidFill>
              </a:rPr>
              <a:t> de </a:t>
            </a:r>
            <a:r>
              <a:rPr lang="fr-FR" sz="2000" dirty="0" err="1" smtClean="0">
                <a:solidFill>
                  <a:schemeClr val="bg1"/>
                </a:solidFill>
              </a:rPr>
              <a:t>moda</a:t>
            </a:r>
            <a:r>
              <a:rPr lang="fr-FR" sz="2000" dirty="0" smtClean="0">
                <a:solidFill>
                  <a:schemeClr val="bg1"/>
                </a:solidFill>
              </a:rPr>
              <a:t>, y con </a:t>
            </a:r>
            <a:r>
              <a:rPr lang="fr-FR" sz="2000" dirty="0" err="1" smtClean="0">
                <a:solidFill>
                  <a:schemeClr val="bg1"/>
                </a:solidFill>
              </a:rPr>
              <a:t>toda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esta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tecnología</a:t>
            </a:r>
            <a:r>
              <a:rPr lang="fr-FR" sz="2000" dirty="0" smtClean="0">
                <a:solidFill>
                  <a:schemeClr val="bg1"/>
                </a:solidFill>
              </a:rPr>
              <a:t>  en las salas de </a:t>
            </a:r>
            <a:r>
              <a:rPr lang="fr-FR" sz="2000" dirty="0" err="1" smtClean="0">
                <a:solidFill>
                  <a:schemeClr val="bg1"/>
                </a:solidFill>
              </a:rPr>
              <a:t>cíne</a:t>
            </a:r>
            <a:r>
              <a:rPr lang="fr-FR" sz="2000" dirty="0" smtClean="0">
                <a:solidFill>
                  <a:schemeClr val="bg1"/>
                </a:solidFill>
              </a:rPr>
              <a:t>, la 3D </a:t>
            </a:r>
            <a:r>
              <a:rPr lang="fr-FR" sz="2000" dirty="0" err="1" smtClean="0">
                <a:solidFill>
                  <a:schemeClr val="bg1"/>
                </a:solidFill>
              </a:rPr>
              <a:t>llega</a:t>
            </a:r>
            <a:r>
              <a:rPr lang="fr-FR" sz="2000" dirty="0" smtClean="0">
                <a:solidFill>
                  <a:schemeClr val="bg1"/>
                </a:solidFill>
              </a:rPr>
              <a:t> a </a:t>
            </a:r>
            <a:r>
              <a:rPr lang="fr-FR" sz="2000" dirty="0" err="1" smtClean="0">
                <a:solidFill>
                  <a:schemeClr val="bg1"/>
                </a:solidFill>
              </a:rPr>
              <a:t>ser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posible</a:t>
            </a:r>
            <a:r>
              <a:rPr lang="fr-FR" sz="2000" dirty="0" smtClean="0">
                <a:solidFill>
                  <a:schemeClr val="bg1"/>
                </a:solidFill>
              </a:rPr>
              <a:t> en </a:t>
            </a:r>
            <a:r>
              <a:rPr lang="fr-FR" sz="2000" dirty="0" err="1" smtClean="0">
                <a:solidFill>
                  <a:schemeClr val="bg1"/>
                </a:solidFill>
              </a:rPr>
              <a:t>todas</a:t>
            </a:r>
            <a:r>
              <a:rPr lang="fr-FR" sz="2000" dirty="0" smtClean="0">
                <a:solidFill>
                  <a:schemeClr val="bg1"/>
                </a:solidFill>
              </a:rPr>
              <a:t> partes y para </a:t>
            </a:r>
            <a:r>
              <a:rPr lang="fr-FR" sz="2000" dirty="0" err="1" smtClean="0">
                <a:solidFill>
                  <a:schemeClr val="bg1"/>
                </a:solidFill>
              </a:rPr>
              <a:t>todos</a:t>
            </a:r>
            <a:r>
              <a:rPr lang="fr-FR" sz="2000" dirty="0" smtClean="0">
                <a:solidFill>
                  <a:schemeClr val="bg1"/>
                </a:solidFill>
              </a:rPr>
              <a:t>, y </a:t>
            </a:r>
            <a:r>
              <a:rPr lang="fr-FR" sz="2000" dirty="0" err="1" smtClean="0">
                <a:solidFill>
                  <a:schemeClr val="bg1"/>
                </a:solidFill>
              </a:rPr>
              <a:t>abre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nuevos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horizontes</a:t>
            </a:r>
            <a:r>
              <a:rPr lang="fr-FR" sz="2000" dirty="0" smtClean="0">
                <a:solidFill>
                  <a:schemeClr val="bg1"/>
                </a:solidFill>
              </a:rPr>
              <a:t> a la </a:t>
            </a:r>
            <a:r>
              <a:rPr lang="fr-FR" sz="2000" dirty="0" err="1" smtClean="0">
                <a:solidFill>
                  <a:schemeClr val="bg1"/>
                </a:solidFill>
              </a:rPr>
              <a:t>creación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Sin embargo, el </a:t>
            </a:r>
            <a:r>
              <a:rPr lang="fr-FR" sz="2000" dirty="0" err="1" smtClean="0">
                <a:solidFill>
                  <a:schemeClr val="bg1"/>
                </a:solidFill>
              </a:rPr>
              <a:t>probléma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actuál</a:t>
            </a:r>
            <a:r>
              <a:rPr lang="fr-FR" sz="2000" dirty="0" smtClean="0">
                <a:solidFill>
                  <a:schemeClr val="bg1"/>
                </a:solidFill>
              </a:rPr>
              <a:t> son las </a:t>
            </a:r>
            <a:r>
              <a:rPr lang="fr-FR" sz="2000" dirty="0" err="1" smtClean="0">
                <a:solidFill>
                  <a:schemeClr val="bg1"/>
                </a:solidFill>
              </a:rPr>
              <a:t>gafas</a:t>
            </a:r>
            <a:r>
              <a:rPr lang="fr-FR" sz="2000" dirty="0" smtClean="0">
                <a:solidFill>
                  <a:schemeClr val="bg1"/>
                </a:solidFill>
              </a:rPr>
              <a:t> 3D. </a:t>
            </a:r>
            <a:r>
              <a:rPr lang="fr-FR" sz="2000" dirty="0" err="1" smtClean="0">
                <a:solidFill>
                  <a:schemeClr val="bg1"/>
                </a:solidFill>
              </a:rPr>
              <a:t>Intentan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buscar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una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manera</a:t>
            </a:r>
            <a:r>
              <a:rPr lang="fr-FR" sz="2000" dirty="0" smtClean="0">
                <a:solidFill>
                  <a:schemeClr val="bg1"/>
                </a:solidFill>
              </a:rPr>
              <a:t> de </a:t>
            </a:r>
            <a:r>
              <a:rPr lang="fr-FR" sz="2000" dirty="0" err="1" smtClean="0">
                <a:solidFill>
                  <a:schemeClr val="bg1"/>
                </a:solidFill>
              </a:rPr>
              <a:t>eliminarlas</a:t>
            </a:r>
            <a:r>
              <a:rPr lang="fr-FR" sz="2000" dirty="0" smtClean="0">
                <a:solidFill>
                  <a:schemeClr val="bg1"/>
                </a:solidFill>
              </a:rPr>
              <a:t>, porque son </a:t>
            </a:r>
            <a:r>
              <a:rPr lang="fr-FR" sz="2000" dirty="0" err="1" smtClean="0">
                <a:solidFill>
                  <a:schemeClr val="bg1"/>
                </a:solidFill>
              </a:rPr>
              <a:t>una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dificultad</a:t>
            </a:r>
            <a:r>
              <a:rPr lang="fr-FR" sz="2000" dirty="0" smtClean="0">
                <a:solidFill>
                  <a:schemeClr val="bg1"/>
                </a:solidFill>
              </a:rPr>
              <a:t> para las </a:t>
            </a:r>
            <a:r>
              <a:rPr lang="fr-FR" sz="2000" dirty="0" err="1" smtClean="0">
                <a:solidFill>
                  <a:schemeClr val="bg1"/>
                </a:solidFill>
              </a:rPr>
              <a:t>personas</a:t>
            </a:r>
            <a:r>
              <a:rPr lang="fr-FR" sz="2000" dirty="0" smtClean="0">
                <a:solidFill>
                  <a:schemeClr val="bg1"/>
                </a:solidFill>
              </a:rPr>
              <a:t> que </a:t>
            </a:r>
            <a:r>
              <a:rPr lang="fr-FR" sz="2000" dirty="0" err="1" smtClean="0">
                <a:solidFill>
                  <a:schemeClr val="bg1"/>
                </a:solidFill>
              </a:rPr>
              <a:t>ya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llevan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gafas</a:t>
            </a:r>
            <a:r>
              <a:rPr lang="fr-FR" sz="2000" dirty="0" smtClean="0">
                <a:solidFill>
                  <a:schemeClr val="bg1"/>
                </a:solidFill>
              </a:rPr>
              <a:t>, o los </a:t>
            </a:r>
            <a:r>
              <a:rPr lang="fr-FR" sz="2000" dirty="0" err="1" smtClean="0">
                <a:solidFill>
                  <a:schemeClr val="bg1"/>
                </a:solidFill>
              </a:rPr>
              <a:t>niños</a:t>
            </a:r>
            <a:r>
              <a:rPr lang="fr-FR" sz="2000" dirty="0" smtClean="0">
                <a:solidFill>
                  <a:schemeClr val="bg1"/>
                </a:solidFill>
              </a:rPr>
              <a:t>…etc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r>
              <a:rPr lang="fr-FR" sz="2000" dirty="0" smtClean="0">
                <a:solidFill>
                  <a:schemeClr val="bg1"/>
                </a:solidFill>
              </a:rPr>
              <a:t>  </a:t>
            </a:r>
          </a:p>
          <a:p>
            <a:pPr marL="137160" indent="0" algn="just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700" dirty="0" smtClean="0">
                <a:solidFill>
                  <a:srgbClr val="7030A0"/>
                </a:solidFill>
              </a:rPr>
              <a:t>1* Donner du relief</a:t>
            </a:r>
            <a:r>
              <a:rPr lang="fr-FR" sz="1700" dirty="0" smtClean="0">
                <a:solidFill>
                  <a:schemeClr val="bg1"/>
                </a:solidFill>
              </a:rPr>
              <a:t>	</a:t>
            </a:r>
            <a:endParaRPr lang="fr-F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067944" cy="92697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4. El Walkman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El primer walkman </a:t>
            </a:r>
            <a:r>
              <a:rPr lang="fr-FR" sz="1800" dirty="0" err="1" smtClean="0">
                <a:solidFill>
                  <a:schemeClr val="bg1"/>
                </a:solidFill>
              </a:rPr>
              <a:t>fue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creado</a:t>
            </a:r>
            <a:r>
              <a:rPr lang="fr-FR" sz="1800" dirty="0" smtClean="0">
                <a:solidFill>
                  <a:schemeClr val="bg1"/>
                </a:solidFill>
              </a:rPr>
              <a:t> en 1979. El </a:t>
            </a:r>
            <a:r>
              <a:rPr lang="fr-FR" sz="1800" dirty="0" err="1" smtClean="0">
                <a:solidFill>
                  <a:schemeClr val="bg1"/>
                </a:solidFill>
              </a:rPr>
              <a:t>director</a:t>
            </a:r>
            <a:r>
              <a:rPr lang="fr-FR" sz="1800" dirty="0" smtClean="0">
                <a:solidFill>
                  <a:schemeClr val="bg1"/>
                </a:solidFill>
              </a:rPr>
              <a:t> de Sony, </a:t>
            </a:r>
            <a:r>
              <a:rPr lang="fr-FR" sz="1800" dirty="0" err="1" smtClean="0">
                <a:solidFill>
                  <a:schemeClr val="bg1"/>
                </a:solidFill>
              </a:rPr>
              <a:t>Akio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Morita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pide</a:t>
            </a:r>
            <a:r>
              <a:rPr lang="fr-FR" sz="1800" dirty="0" smtClean="0">
                <a:solidFill>
                  <a:schemeClr val="bg1"/>
                </a:solidFill>
              </a:rPr>
              <a:t> a sus </a:t>
            </a:r>
            <a:r>
              <a:rPr lang="fr-FR" sz="1800" dirty="0" err="1" smtClean="0">
                <a:solidFill>
                  <a:schemeClr val="bg1"/>
                </a:solidFill>
              </a:rPr>
              <a:t>ingenieros</a:t>
            </a:r>
            <a:r>
              <a:rPr lang="fr-FR" sz="1800" dirty="0" smtClean="0">
                <a:solidFill>
                  <a:schemeClr val="bg1"/>
                </a:solidFill>
              </a:rPr>
              <a:t> que </a:t>
            </a:r>
            <a:r>
              <a:rPr lang="fr-FR" sz="1800" dirty="0" err="1" smtClean="0">
                <a:solidFill>
                  <a:schemeClr val="bg1"/>
                </a:solidFill>
              </a:rPr>
              <a:t>creen</a:t>
            </a:r>
            <a:r>
              <a:rPr lang="fr-FR" sz="1800" dirty="0" smtClean="0">
                <a:solidFill>
                  <a:schemeClr val="bg1"/>
                </a:solidFill>
              </a:rPr>
              <a:t> un walkman a </a:t>
            </a:r>
            <a:r>
              <a:rPr lang="fr-FR" sz="1800" dirty="0" err="1" smtClean="0">
                <a:solidFill>
                  <a:schemeClr val="bg1"/>
                </a:solidFill>
              </a:rPr>
              <a:t>casete</a:t>
            </a:r>
            <a:r>
              <a:rPr lang="fr-FR" sz="1800" dirty="0" smtClean="0">
                <a:solidFill>
                  <a:schemeClr val="bg1"/>
                </a:solidFill>
              </a:rPr>
              <a:t> para que </a:t>
            </a:r>
            <a:r>
              <a:rPr lang="fr-FR" sz="1800" dirty="0" err="1" smtClean="0">
                <a:solidFill>
                  <a:schemeClr val="bg1"/>
                </a:solidFill>
              </a:rPr>
              <a:t>escuche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música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durante</a:t>
            </a:r>
            <a:r>
              <a:rPr lang="fr-FR" sz="1800" dirty="0" smtClean="0">
                <a:solidFill>
                  <a:schemeClr val="bg1"/>
                </a:solidFill>
              </a:rPr>
              <a:t> sus </a:t>
            </a:r>
            <a:r>
              <a:rPr lang="fr-FR" sz="1800" dirty="0" err="1" smtClean="0">
                <a:solidFill>
                  <a:schemeClr val="bg1"/>
                </a:solidFill>
              </a:rPr>
              <a:t>partídos</a:t>
            </a:r>
            <a:r>
              <a:rPr lang="fr-FR" sz="1800" dirty="0" smtClean="0">
                <a:solidFill>
                  <a:schemeClr val="bg1"/>
                </a:solidFill>
              </a:rPr>
              <a:t> de golf. </a:t>
            </a:r>
          </a:p>
          <a:p>
            <a:pPr marL="137160" indent="0" algn="just">
              <a:buNone/>
            </a:pPr>
            <a:endParaRPr lang="fr-FR" sz="18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800" dirty="0" err="1" smtClean="0">
                <a:solidFill>
                  <a:schemeClr val="bg1"/>
                </a:solidFill>
              </a:rPr>
              <a:t>Entoncés</a:t>
            </a:r>
            <a:r>
              <a:rPr lang="fr-FR" sz="1800" dirty="0" smtClean="0">
                <a:solidFill>
                  <a:schemeClr val="bg1"/>
                </a:solidFill>
              </a:rPr>
              <a:t> el primer walkman </a:t>
            </a:r>
            <a:r>
              <a:rPr lang="fr-FR" sz="1800" dirty="0" err="1" smtClean="0">
                <a:solidFill>
                  <a:schemeClr val="bg1"/>
                </a:solidFill>
              </a:rPr>
              <a:t>funccionaba</a:t>
            </a:r>
            <a:r>
              <a:rPr lang="fr-FR" sz="1800" dirty="0" smtClean="0">
                <a:solidFill>
                  <a:schemeClr val="bg1"/>
                </a:solidFill>
              </a:rPr>
              <a:t> con </a:t>
            </a:r>
            <a:r>
              <a:rPr lang="fr-FR" sz="1800" dirty="0" err="1" smtClean="0">
                <a:solidFill>
                  <a:schemeClr val="bg1"/>
                </a:solidFill>
              </a:rPr>
              <a:t>una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casete</a:t>
            </a:r>
            <a:r>
              <a:rPr lang="fr-FR" sz="1800" dirty="0" smtClean="0">
                <a:solidFill>
                  <a:schemeClr val="bg1"/>
                </a:solidFill>
              </a:rPr>
              <a:t>. </a:t>
            </a:r>
            <a:r>
              <a:rPr lang="fr-FR" sz="1800" dirty="0" err="1" smtClean="0">
                <a:solidFill>
                  <a:schemeClr val="bg1"/>
                </a:solidFill>
              </a:rPr>
              <a:t>Luego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nací</a:t>
            </a:r>
            <a:r>
              <a:rPr lang="fr-FR" sz="1800" dirty="0" smtClean="0">
                <a:solidFill>
                  <a:schemeClr val="bg1"/>
                </a:solidFill>
              </a:rPr>
              <a:t> el </a:t>
            </a:r>
            <a:r>
              <a:rPr lang="fr-FR" sz="1800" dirty="0" err="1" smtClean="0">
                <a:solidFill>
                  <a:schemeClr val="bg1"/>
                </a:solidFill>
              </a:rPr>
              <a:t>Discman</a:t>
            </a:r>
            <a:r>
              <a:rPr lang="fr-FR" sz="1800" dirty="0" smtClean="0">
                <a:solidFill>
                  <a:schemeClr val="bg1"/>
                </a:solidFill>
              </a:rPr>
              <a:t> (un </a:t>
            </a:r>
            <a:r>
              <a:rPr lang="fr-FR" sz="1800" dirty="0" err="1" smtClean="0">
                <a:solidFill>
                  <a:schemeClr val="bg1"/>
                </a:solidFill>
              </a:rPr>
              <a:t>equivalente</a:t>
            </a:r>
            <a:r>
              <a:rPr lang="fr-FR" sz="1800" dirty="0" smtClean="0">
                <a:solidFill>
                  <a:schemeClr val="bg1"/>
                </a:solidFill>
              </a:rPr>
              <a:t>), y </a:t>
            </a:r>
            <a:r>
              <a:rPr lang="fr-FR" sz="1800" dirty="0" err="1" smtClean="0">
                <a:solidFill>
                  <a:schemeClr val="bg1"/>
                </a:solidFill>
              </a:rPr>
              <a:t>después</a:t>
            </a:r>
            <a:r>
              <a:rPr lang="fr-FR" sz="1800" dirty="0" smtClean="0">
                <a:solidFill>
                  <a:schemeClr val="bg1"/>
                </a:solidFill>
              </a:rPr>
              <a:t> el CD, para </a:t>
            </a:r>
            <a:r>
              <a:rPr lang="fr-FR" sz="1800" dirty="0" err="1" smtClean="0">
                <a:solidFill>
                  <a:schemeClr val="bg1"/>
                </a:solidFill>
              </a:rPr>
              <a:t>terminar</a:t>
            </a:r>
            <a:r>
              <a:rPr lang="fr-FR" sz="1800" dirty="0" smtClean="0">
                <a:solidFill>
                  <a:schemeClr val="bg1"/>
                </a:solidFill>
              </a:rPr>
              <a:t> con el MP3.</a:t>
            </a:r>
          </a:p>
          <a:p>
            <a:pPr marL="137160" indent="0" algn="just">
              <a:buNone/>
            </a:pPr>
            <a:endParaRPr lang="fr-FR" sz="18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El walkman es sin </a:t>
            </a:r>
            <a:r>
              <a:rPr lang="fr-FR" sz="1800" dirty="0" err="1" smtClean="0">
                <a:solidFill>
                  <a:schemeClr val="bg1"/>
                </a:solidFill>
              </a:rPr>
              <a:t>duda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una</a:t>
            </a:r>
            <a:r>
              <a:rPr lang="fr-FR" sz="1800" dirty="0" smtClean="0">
                <a:solidFill>
                  <a:schemeClr val="bg1"/>
                </a:solidFill>
              </a:rPr>
              <a:t> de las </a:t>
            </a:r>
            <a:r>
              <a:rPr lang="fr-FR" sz="1800" dirty="0" err="1" smtClean="0">
                <a:solidFill>
                  <a:schemeClr val="bg1"/>
                </a:solidFill>
              </a:rPr>
              <a:t>revoluciónes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tecnológicas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más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increíble</a:t>
            </a:r>
            <a:r>
              <a:rPr lang="fr-FR" sz="1800" dirty="0" smtClean="0">
                <a:solidFill>
                  <a:schemeClr val="bg1"/>
                </a:solidFill>
              </a:rPr>
              <a:t>. En </a:t>
            </a:r>
            <a:r>
              <a:rPr lang="fr-FR" sz="1800" dirty="0" err="1" smtClean="0">
                <a:solidFill>
                  <a:schemeClr val="bg1"/>
                </a:solidFill>
              </a:rPr>
              <a:t>efecto,permite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escuchar</a:t>
            </a:r>
            <a:r>
              <a:rPr lang="fr-FR" sz="1800" dirty="0" smtClean="0">
                <a:solidFill>
                  <a:schemeClr val="bg1"/>
                </a:solidFill>
              </a:rPr>
              <a:t> a su </a:t>
            </a:r>
            <a:r>
              <a:rPr lang="fr-FR" sz="1800" dirty="0" err="1" smtClean="0">
                <a:solidFill>
                  <a:schemeClr val="bg1"/>
                </a:solidFill>
              </a:rPr>
              <a:t>música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donde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quiere</a:t>
            </a:r>
            <a:r>
              <a:rPr lang="fr-FR" sz="1800" dirty="0" smtClean="0">
                <a:solidFill>
                  <a:schemeClr val="bg1"/>
                </a:solidFill>
              </a:rPr>
              <a:t> y </a:t>
            </a:r>
            <a:r>
              <a:rPr lang="fr-FR" sz="1800" dirty="0" err="1" smtClean="0">
                <a:solidFill>
                  <a:schemeClr val="bg1"/>
                </a:solidFill>
              </a:rPr>
              <a:t>cuando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quiere</a:t>
            </a:r>
            <a:r>
              <a:rPr lang="fr-FR" sz="1800" dirty="0" smtClean="0">
                <a:solidFill>
                  <a:schemeClr val="bg1"/>
                </a:solidFill>
              </a:rPr>
              <a:t>. Es </a:t>
            </a:r>
            <a:r>
              <a:rPr lang="fr-FR" sz="1800" dirty="0" err="1" smtClean="0">
                <a:solidFill>
                  <a:schemeClr val="bg1"/>
                </a:solidFill>
              </a:rPr>
              <a:t>una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invención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genialísima</a:t>
            </a:r>
            <a:r>
              <a:rPr lang="fr-FR" sz="1800" dirty="0" smtClean="0">
                <a:solidFill>
                  <a:schemeClr val="bg1"/>
                </a:solidFill>
              </a:rPr>
              <a:t> para los que no </a:t>
            </a:r>
            <a:r>
              <a:rPr lang="fr-FR" sz="1800" dirty="0" err="1" smtClean="0">
                <a:solidFill>
                  <a:schemeClr val="bg1"/>
                </a:solidFill>
              </a:rPr>
              <a:t>pueden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vivir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sin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música</a:t>
            </a:r>
            <a:r>
              <a:rPr lang="fr-FR" sz="1800" dirty="0" smtClean="0">
                <a:solidFill>
                  <a:schemeClr val="bg1"/>
                </a:solidFill>
              </a:rPr>
              <a:t>, o que no se </a:t>
            </a:r>
            <a:r>
              <a:rPr lang="fr-FR" sz="1800" dirty="0" err="1" smtClean="0">
                <a:solidFill>
                  <a:schemeClr val="bg1"/>
                </a:solidFill>
              </a:rPr>
              <a:t>imaginan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vivir</a:t>
            </a:r>
            <a:r>
              <a:rPr lang="fr-FR" sz="1800" dirty="0" smtClean="0">
                <a:solidFill>
                  <a:schemeClr val="bg1"/>
                </a:solidFill>
              </a:rPr>
              <a:t> sin </a:t>
            </a:r>
            <a:r>
              <a:rPr lang="fr-FR" sz="1800" dirty="0" err="1" smtClean="0">
                <a:solidFill>
                  <a:schemeClr val="bg1"/>
                </a:solidFill>
              </a:rPr>
              <a:t>ella</a:t>
            </a:r>
            <a:r>
              <a:rPr lang="fr-FR" sz="1800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buNone/>
            </a:pPr>
            <a:endParaRPr lang="fr-FR" sz="18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800" dirty="0" err="1" smtClean="0">
                <a:solidFill>
                  <a:schemeClr val="bg1"/>
                </a:solidFill>
              </a:rPr>
              <a:t>También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hoy</a:t>
            </a:r>
            <a:r>
              <a:rPr lang="fr-FR" sz="1800" dirty="0" smtClean="0">
                <a:solidFill>
                  <a:schemeClr val="bg1"/>
                </a:solidFill>
              </a:rPr>
              <a:t>, los MP3 </a:t>
            </a:r>
            <a:r>
              <a:rPr lang="fr-FR" sz="1800" dirty="0" err="1" smtClean="0">
                <a:solidFill>
                  <a:schemeClr val="bg1"/>
                </a:solidFill>
              </a:rPr>
              <a:t>lo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hacen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todo</a:t>
            </a:r>
            <a:r>
              <a:rPr lang="fr-FR" sz="1800" dirty="0" smtClean="0">
                <a:solidFill>
                  <a:schemeClr val="bg1"/>
                </a:solidFill>
              </a:rPr>
              <a:t> : </a:t>
            </a:r>
            <a:r>
              <a:rPr lang="fr-FR" sz="1800" dirty="0" err="1" smtClean="0">
                <a:solidFill>
                  <a:schemeClr val="bg1"/>
                </a:solidFill>
              </a:rPr>
              <a:t>puedes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escuchar</a:t>
            </a:r>
            <a:r>
              <a:rPr lang="fr-FR" sz="1800" dirty="0" smtClean="0">
                <a:solidFill>
                  <a:schemeClr val="bg1"/>
                </a:solidFill>
              </a:rPr>
              <a:t> a la radio, </a:t>
            </a:r>
            <a:r>
              <a:rPr lang="fr-FR" sz="1800" dirty="0" err="1" smtClean="0">
                <a:solidFill>
                  <a:schemeClr val="bg1"/>
                </a:solidFill>
              </a:rPr>
              <a:t>almacenar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rgbClr val="7030A0"/>
                </a:solidFill>
              </a:rPr>
              <a:t>1*</a:t>
            </a:r>
            <a:r>
              <a:rPr lang="fr-FR" sz="1800" dirty="0" smtClean="0">
                <a:solidFill>
                  <a:schemeClr val="bg1"/>
                </a:solidFill>
              </a:rPr>
              <a:t>) </a:t>
            </a:r>
            <a:r>
              <a:rPr lang="fr-FR" sz="1800" dirty="0" err="1" smtClean="0">
                <a:solidFill>
                  <a:schemeClr val="bg1"/>
                </a:solidFill>
              </a:rPr>
              <a:t>fótos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mirar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vídeos</a:t>
            </a:r>
            <a:r>
              <a:rPr lang="fr-FR" sz="1800" dirty="0" smtClean="0">
                <a:solidFill>
                  <a:schemeClr val="bg1"/>
                </a:solidFill>
              </a:rPr>
              <a:t>… </a:t>
            </a:r>
          </a:p>
          <a:p>
            <a:pPr marL="137160" indent="0" algn="just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1* Stocker</a:t>
            </a:r>
          </a:p>
          <a:p>
            <a:pPr marL="137160" indent="0" algn="just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fr-F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26" y="548680"/>
            <a:ext cx="4608512" cy="79695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5. La </a:t>
            </a:r>
            <a:r>
              <a:rPr lang="fr-FR" dirty="0">
                <a:solidFill>
                  <a:schemeClr val="bg1"/>
                </a:solidFill>
              </a:rPr>
              <a:t>G</a:t>
            </a:r>
            <a:r>
              <a:rPr lang="fr-FR" dirty="0" smtClean="0">
                <a:solidFill>
                  <a:schemeClr val="bg1"/>
                </a:solidFill>
              </a:rPr>
              <a:t>ameboy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 err="1" smtClean="0">
                <a:solidFill>
                  <a:schemeClr val="bg1"/>
                </a:solidFill>
              </a:rPr>
              <a:t>gameboy</a:t>
            </a:r>
            <a:r>
              <a:rPr lang="fr-FR" sz="2000" dirty="0" smtClean="0">
                <a:solidFill>
                  <a:schemeClr val="bg1"/>
                </a:solidFill>
              </a:rPr>
              <a:t> se </a:t>
            </a:r>
            <a:r>
              <a:rPr lang="fr-FR" sz="2000" dirty="0" err="1" smtClean="0">
                <a:solidFill>
                  <a:schemeClr val="bg1"/>
                </a:solidFill>
              </a:rPr>
              <a:t>hizo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popular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por</a:t>
            </a:r>
            <a:r>
              <a:rPr lang="fr-FR" sz="2000" dirty="0" smtClean="0">
                <a:solidFill>
                  <a:schemeClr val="bg1"/>
                </a:solidFill>
              </a:rPr>
              <a:t> Nintendo en 1989.</a:t>
            </a:r>
          </a:p>
          <a:p>
            <a:pPr marL="13716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fr-FR" sz="2000" dirty="0" err="1" smtClean="0">
                <a:solidFill>
                  <a:schemeClr val="bg1"/>
                </a:solidFill>
              </a:rPr>
              <a:t>Fue</a:t>
            </a:r>
            <a:r>
              <a:rPr lang="fr-FR" sz="2000" dirty="0" smtClean="0">
                <a:solidFill>
                  <a:schemeClr val="bg1"/>
                </a:solidFill>
              </a:rPr>
              <a:t> la primera consola de </a:t>
            </a:r>
            <a:r>
              <a:rPr lang="fr-FR" sz="2000" dirty="0" err="1" smtClean="0">
                <a:solidFill>
                  <a:schemeClr val="bg1"/>
                </a:solidFill>
              </a:rPr>
              <a:t>juegos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portátil</a:t>
            </a:r>
            <a:r>
              <a:rPr lang="fr-FR" sz="2000" dirty="0" smtClean="0">
                <a:solidFill>
                  <a:schemeClr val="bg1"/>
                </a:solidFill>
              </a:rPr>
              <a:t>, y </a:t>
            </a:r>
            <a:r>
              <a:rPr lang="fr-FR" sz="2000" dirty="0" err="1" smtClean="0">
                <a:solidFill>
                  <a:schemeClr val="bg1"/>
                </a:solidFill>
              </a:rPr>
              <a:t>tuvo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mucho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éxito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cerca</a:t>
            </a:r>
            <a:r>
              <a:rPr lang="fr-FR" sz="2000" dirty="0" smtClean="0">
                <a:solidFill>
                  <a:schemeClr val="bg1"/>
                </a:solidFill>
              </a:rPr>
              <a:t> de(</a:t>
            </a:r>
            <a:r>
              <a:rPr lang="fr-FR" sz="2000" dirty="0" smtClean="0">
                <a:solidFill>
                  <a:srgbClr val="7030A0"/>
                </a:solidFill>
              </a:rPr>
              <a:t>1*</a:t>
            </a:r>
            <a:r>
              <a:rPr lang="fr-FR" sz="2000" dirty="0" smtClean="0">
                <a:solidFill>
                  <a:schemeClr val="bg1"/>
                </a:solidFill>
              </a:rPr>
              <a:t>) los </a:t>
            </a:r>
            <a:r>
              <a:rPr lang="fr-FR" sz="2000" dirty="0" err="1" smtClean="0">
                <a:solidFill>
                  <a:schemeClr val="bg1"/>
                </a:solidFill>
              </a:rPr>
              <a:t>pequeños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chicos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Nintendo ha </a:t>
            </a:r>
            <a:r>
              <a:rPr lang="fr-FR" sz="2000" dirty="0" err="1" smtClean="0">
                <a:solidFill>
                  <a:schemeClr val="bg1"/>
                </a:solidFill>
              </a:rPr>
              <a:t>vendido</a:t>
            </a:r>
            <a:r>
              <a:rPr lang="fr-FR" sz="2000" dirty="0" smtClean="0">
                <a:solidFill>
                  <a:schemeClr val="bg1"/>
                </a:solidFill>
              </a:rPr>
              <a:t> 1,4 </a:t>
            </a:r>
            <a:r>
              <a:rPr lang="fr-FR" sz="2000" dirty="0" err="1" smtClean="0">
                <a:solidFill>
                  <a:schemeClr val="bg1"/>
                </a:solidFill>
              </a:rPr>
              <a:t>millones</a:t>
            </a:r>
            <a:r>
              <a:rPr lang="fr-FR" sz="2000" dirty="0" smtClean="0">
                <a:solidFill>
                  <a:schemeClr val="bg1"/>
                </a:solidFill>
              </a:rPr>
              <a:t> de consolas </a:t>
            </a:r>
            <a:r>
              <a:rPr lang="fr-FR" sz="2000" dirty="0" err="1" smtClean="0">
                <a:solidFill>
                  <a:schemeClr val="bg1"/>
                </a:solidFill>
              </a:rPr>
              <a:t>durante</a:t>
            </a:r>
            <a:r>
              <a:rPr lang="fr-FR" sz="2000" dirty="0" smtClean="0">
                <a:solidFill>
                  <a:schemeClr val="bg1"/>
                </a:solidFill>
              </a:rPr>
              <a:t> su primer </a:t>
            </a:r>
            <a:r>
              <a:rPr lang="fr-FR" sz="2000" dirty="0" err="1" smtClean="0">
                <a:solidFill>
                  <a:schemeClr val="bg1"/>
                </a:solidFill>
              </a:rPr>
              <a:t>año</a:t>
            </a:r>
            <a:r>
              <a:rPr lang="fr-FR" sz="2000" dirty="0" smtClean="0">
                <a:solidFill>
                  <a:schemeClr val="bg1"/>
                </a:solidFill>
              </a:rPr>
              <a:t> en Francia. Un </a:t>
            </a:r>
            <a:r>
              <a:rPr lang="fr-FR" sz="2000" dirty="0" err="1" smtClean="0">
                <a:solidFill>
                  <a:schemeClr val="bg1"/>
                </a:solidFill>
              </a:rPr>
              <a:t>registro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por</a:t>
            </a:r>
            <a:r>
              <a:rPr lang="fr-FR" sz="2000" dirty="0" smtClean="0">
                <a:solidFill>
                  <a:schemeClr val="bg1"/>
                </a:solidFill>
              </a:rPr>
              <a:t> el </a:t>
            </a:r>
            <a:r>
              <a:rPr lang="fr-FR" sz="2000" dirty="0" err="1" smtClean="0">
                <a:solidFill>
                  <a:schemeClr val="bg1"/>
                </a:solidFill>
              </a:rPr>
              <a:t>momento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1* Auprès de</a:t>
            </a:r>
          </a:p>
        </p:txBody>
      </p:sp>
    </p:spTree>
    <p:extLst>
      <p:ext uri="{BB962C8B-B14F-4D97-AF65-F5344CB8AC3E}">
        <p14:creationId xmlns:p14="http://schemas.microsoft.com/office/powerpoint/2010/main" val="1867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</TotalTime>
  <Words>528</Words>
  <Application>Microsoft Office PowerPoint</Application>
  <PresentationFormat>Affichage à l'écran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Los mejores invéntos de los últimos 30 años  Según Aurelie y Melanie A.  </vt:lpstr>
      <vt:lpstr>1. La Cámara</vt:lpstr>
      <vt:lpstr>2. Las Lentes de Contacto ligeras(1*) </vt:lpstr>
      <vt:lpstr>3. La Televisión 3D (o stereoscopia)</vt:lpstr>
      <vt:lpstr>4. El Walkman</vt:lpstr>
      <vt:lpstr>5. La Gameboy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mejores invéntos desde 30 anos,</dc:title>
  <dc:creator>New York</dc:creator>
  <cp:lastModifiedBy>New York</cp:lastModifiedBy>
  <cp:revision>45</cp:revision>
  <dcterms:created xsi:type="dcterms:W3CDTF">2012-09-14T19:54:33Z</dcterms:created>
  <dcterms:modified xsi:type="dcterms:W3CDTF">2012-09-20T07:41:17Z</dcterms:modified>
</cp:coreProperties>
</file>