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3" r:id="rId11"/>
    <p:sldId id="264"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4CF284B-FDB0-436A-97E5-4869AC761310}" type="datetimeFigureOut">
              <a:rPr lang="fr-FR" smtClean="0"/>
              <a:t>20/05/2019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303628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CF284B-FDB0-436A-97E5-4869AC761310}" type="datetimeFigureOut">
              <a:rPr lang="fr-FR" smtClean="0"/>
              <a:t>20/05/2019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159101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CF284B-FDB0-436A-97E5-4869AC761310}" type="datetimeFigureOut">
              <a:rPr lang="fr-FR" smtClean="0"/>
              <a:t>20/05/2019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60255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CF284B-FDB0-436A-97E5-4869AC761310}" type="datetimeFigureOut">
              <a:rPr lang="fr-FR" smtClean="0"/>
              <a:t>20/05/2019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152861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4CF284B-FDB0-436A-97E5-4869AC761310}" type="datetimeFigureOut">
              <a:rPr lang="fr-FR" smtClean="0"/>
              <a:t>20/05/2019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196898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4CF284B-FDB0-436A-97E5-4869AC761310}" type="datetimeFigureOut">
              <a:rPr lang="fr-FR" smtClean="0"/>
              <a:t>20/05/2019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288380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4CF284B-FDB0-436A-97E5-4869AC761310}" type="datetimeFigureOut">
              <a:rPr lang="fr-FR" smtClean="0"/>
              <a:t>20/05/2019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62543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4CF284B-FDB0-436A-97E5-4869AC761310}" type="datetimeFigureOut">
              <a:rPr lang="fr-FR" smtClean="0"/>
              <a:t>20/05/2019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323183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CF284B-FDB0-436A-97E5-4869AC761310}" type="datetimeFigureOut">
              <a:rPr lang="fr-FR" smtClean="0"/>
              <a:t>20/05/2019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379894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CF284B-FDB0-436A-97E5-4869AC761310}" type="datetimeFigureOut">
              <a:rPr lang="fr-FR" smtClean="0"/>
              <a:t>20/05/2019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25970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CF284B-FDB0-436A-97E5-4869AC761310}" type="datetimeFigureOut">
              <a:rPr lang="fr-FR" smtClean="0"/>
              <a:t>20/05/2019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49CDE9-B8F5-43DE-8CE8-4BCFE23E9169}" type="slidenum">
              <a:rPr lang="fr-FR" smtClean="0"/>
              <a:t>‹N°›</a:t>
            </a:fld>
            <a:endParaRPr lang="fr-FR"/>
          </a:p>
        </p:txBody>
      </p:sp>
    </p:spTree>
    <p:extLst>
      <p:ext uri="{BB962C8B-B14F-4D97-AF65-F5344CB8AC3E}">
        <p14:creationId xmlns:p14="http://schemas.microsoft.com/office/powerpoint/2010/main" val="18476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284B-FDB0-436A-97E5-4869AC761310}" type="datetimeFigureOut">
              <a:rPr lang="fr-FR" smtClean="0"/>
              <a:t>20/05/2019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9CDE9-B8F5-43DE-8CE8-4BCFE23E9169}" type="slidenum">
              <a:rPr lang="fr-FR" smtClean="0"/>
              <a:t>‹N°›</a:t>
            </a:fld>
            <a:endParaRPr lang="fr-FR"/>
          </a:p>
        </p:txBody>
      </p:sp>
    </p:spTree>
    <p:extLst>
      <p:ext uri="{BB962C8B-B14F-4D97-AF65-F5344CB8AC3E}">
        <p14:creationId xmlns:p14="http://schemas.microsoft.com/office/powerpoint/2010/main" val="40054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internaute.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85900" y="582036"/>
            <a:ext cx="9182100" cy="2090421"/>
          </a:xfrm>
        </p:spPr>
        <p:txBody>
          <a:bodyPr/>
          <a:lstStyle/>
          <a:p>
            <a:r>
              <a:rPr lang="fr-FR" dirty="0"/>
              <a:t>Les mouvements littéraires</a:t>
            </a:r>
          </a:p>
        </p:txBody>
      </p:sp>
      <p:sp>
        <p:nvSpPr>
          <p:cNvPr id="3" name="Sous-titre 2"/>
          <p:cNvSpPr>
            <a:spLocks noGrp="1"/>
          </p:cNvSpPr>
          <p:nvPr>
            <p:ph type="subTitle" idx="1"/>
          </p:nvPr>
        </p:nvSpPr>
        <p:spPr>
          <a:xfrm>
            <a:off x="207818" y="114301"/>
            <a:ext cx="10460182" cy="1756064"/>
          </a:xfrm>
        </p:spPr>
        <p:txBody>
          <a:bodyPr>
            <a:normAutofit/>
          </a:bodyPr>
          <a:lstStyle/>
          <a:p>
            <a:pPr algn="just"/>
            <a:r>
              <a:rPr lang="fr-FR" sz="2200" dirty="0"/>
              <a:t>Shana</a:t>
            </a:r>
          </a:p>
          <a:p>
            <a:pPr algn="just"/>
            <a:r>
              <a:rPr lang="fr-FR" sz="2200" dirty="0"/>
              <a:t>Enzo</a:t>
            </a:r>
          </a:p>
          <a:p>
            <a:pPr algn="just"/>
            <a:r>
              <a:rPr lang="fr-FR" sz="2200" dirty="0"/>
              <a:t>Eva </a:t>
            </a:r>
          </a:p>
          <a:p>
            <a:pPr algn="just"/>
            <a:r>
              <a:rPr lang="fr-FR" sz="2200" dirty="0"/>
              <a:t>Lysa</a:t>
            </a:r>
          </a:p>
          <a:p>
            <a:pPr algn="just"/>
            <a:endParaRPr lang="fr-FR" sz="2200" dirty="0"/>
          </a:p>
          <a:p>
            <a:pPr algn="just"/>
            <a:endParaRPr lang="fr-FR" sz="2200" dirty="0"/>
          </a:p>
          <a:p>
            <a:pPr algn="l"/>
            <a:endParaRPr lang="fr-FR" sz="2200" dirty="0"/>
          </a:p>
        </p:txBody>
      </p:sp>
      <p:pic>
        <p:nvPicPr>
          <p:cNvPr id="4" name="Image 3"/>
          <p:cNvPicPr>
            <a:picLocks noChangeAspect="1"/>
          </p:cNvPicPr>
          <p:nvPr/>
        </p:nvPicPr>
        <p:blipFill>
          <a:blip r:embed="rId2"/>
          <a:stretch>
            <a:fillRect/>
          </a:stretch>
        </p:blipFill>
        <p:spPr>
          <a:xfrm>
            <a:off x="2960001" y="2672457"/>
            <a:ext cx="6271997" cy="4039075"/>
          </a:xfrm>
          <a:prstGeom prst="rect">
            <a:avLst/>
          </a:prstGeom>
        </p:spPr>
      </p:pic>
    </p:spTree>
    <p:extLst>
      <p:ext uri="{BB962C8B-B14F-4D97-AF65-F5344CB8AC3E}">
        <p14:creationId xmlns:p14="http://schemas.microsoft.com/office/powerpoint/2010/main" val="1617875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818" y="197427"/>
            <a:ext cx="11125200" cy="5979536"/>
          </a:xfrm>
        </p:spPr>
        <p:txBody>
          <a:bodyPr>
            <a:normAutofit/>
          </a:bodyPr>
          <a:lstStyle/>
          <a:p>
            <a:pPr marL="0" indent="0">
              <a:buNone/>
            </a:pPr>
            <a:r>
              <a:rPr lang="fr-FR" dirty="0">
                <a:solidFill>
                  <a:srgbClr val="FF0000"/>
                </a:solidFill>
              </a:rPr>
              <a:t>Quel est les procédés écriture ?</a:t>
            </a:r>
          </a:p>
          <a:p>
            <a:pPr algn="just"/>
            <a:r>
              <a:rPr lang="fr-FR" dirty="0"/>
              <a:t>Une œuvre surréaliste se compose généralement d’éléments inattendus, qui n’ont pas forcément de lien les uns avec les autres. L’écriture automatique consiste à laisser champ libre à son cerveau, notant toute pensée spontanée sur du papier avant que la logique ne s’en empare et ne la reformule. Le cadavre exquis est la seule règle de cette technique d’écriture ludique, largement reprise aujourd’hui comme jeu, dans tous les contextes.</a:t>
            </a:r>
            <a:r>
              <a:rPr lang="fr-FR" strike="sngStrike" dirty="0"/>
              <a:t> est </a:t>
            </a:r>
            <a:r>
              <a:rPr lang="fr-FR" dirty="0">
                <a:solidFill>
                  <a:srgbClr val="7030A0"/>
                </a:solidFill>
              </a:rPr>
              <a:t>Il s’agit </a:t>
            </a:r>
            <a:r>
              <a:rPr lang="fr-FR" dirty="0"/>
              <a:t>de suivre la formule grammaticale suivante : nom, adjectif, verbe, complément d’objet direct, adjectif. Il y a une association d’idées, d’images, de métaphores étonnantes.</a:t>
            </a:r>
          </a:p>
          <a:p>
            <a:pPr algn="just"/>
            <a:r>
              <a:rPr lang="fr-FR" dirty="0"/>
              <a:t>Le surréalisme peut avoir différents thèmes comme : L’amour , la magie des villes, </a:t>
            </a:r>
            <a:r>
              <a:rPr lang="fr-FR" dirty="0">
                <a:solidFill>
                  <a:srgbClr val="7030A0"/>
                </a:solidFill>
              </a:rPr>
              <a:t>l’</a:t>
            </a:r>
            <a:r>
              <a:rPr lang="fr-FR" dirty="0"/>
              <a:t>inconscient, le rêve, l’imagination, les phénomènes paranormaux …….</a:t>
            </a:r>
          </a:p>
        </p:txBody>
      </p:sp>
    </p:spTree>
    <p:extLst>
      <p:ext uri="{BB962C8B-B14F-4D97-AF65-F5344CB8AC3E}">
        <p14:creationId xmlns:p14="http://schemas.microsoft.com/office/powerpoint/2010/main" val="2125880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6250" y="857250"/>
            <a:ext cx="10877550" cy="5319713"/>
          </a:xfrm>
        </p:spPr>
        <p:txBody>
          <a:bodyPr/>
          <a:lstStyle/>
          <a:p>
            <a:pPr marL="0" indent="0" algn="ctr">
              <a:buNone/>
            </a:pPr>
            <a:r>
              <a:rPr lang="fr-FR" dirty="0">
                <a:solidFill>
                  <a:srgbClr val="FF0000"/>
                </a:solidFill>
              </a:rPr>
              <a:t>Conclusion :</a:t>
            </a:r>
          </a:p>
          <a:p>
            <a:pPr algn="just"/>
            <a:r>
              <a:rPr lang="fr-FR" dirty="0"/>
              <a:t>En conclusion, le surréalisme est un ensemble de procédés de création et d'expression utilisant des forces psychiques (automatisme, rêve, inconscient)  devenu le mouvement le plus important du 20e siècle</a:t>
            </a:r>
            <a:r>
              <a:rPr lang="fr-FR" strike="sngStrike" dirty="0">
                <a:solidFill>
                  <a:srgbClr val="7030A0"/>
                </a:solidFill>
              </a:rPr>
              <a:t>s</a:t>
            </a:r>
            <a:r>
              <a:rPr lang="fr-FR" dirty="0"/>
              <a:t>. Les artistes utilisent beaucoup de détails pour que cela donne un aspect réel.</a:t>
            </a:r>
          </a:p>
        </p:txBody>
      </p:sp>
    </p:spTree>
    <p:extLst>
      <p:ext uri="{BB962C8B-B14F-4D97-AF65-F5344CB8AC3E}">
        <p14:creationId xmlns:p14="http://schemas.microsoft.com/office/powerpoint/2010/main" val="3124996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0982" y="1631373"/>
            <a:ext cx="10667999" cy="1888115"/>
          </a:xfrm>
        </p:spPr>
        <p:txBody>
          <a:bodyPr/>
          <a:lstStyle/>
          <a:p>
            <a:r>
              <a:rPr lang="fr-FR" dirty="0"/>
              <a:t>Nous avons choisi le mouvement du surréalisme……</a:t>
            </a:r>
          </a:p>
        </p:txBody>
      </p:sp>
    </p:spTree>
    <p:extLst>
      <p:ext uri="{BB962C8B-B14F-4D97-AF65-F5344CB8AC3E}">
        <p14:creationId xmlns:p14="http://schemas.microsoft.com/office/powerpoint/2010/main" val="1331476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7092" y="350117"/>
            <a:ext cx="10515600" cy="4351338"/>
          </a:xfrm>
        </p:spPr>
        <p:txBody>
          <a:bodyPr/>
          <a:lstStyle/>
          <a:p>
            <a:pPr marL="0" indent="0" algn="ctr">
              <a:buNone/>
            </a:pPr>
            <a:r>
              <a:rPr lang="fr-FR" dirty="0">
                <a:solidFill>
                  <a:srgbClr val="FF0000"/>
                </a:solidFill>
              </a:rPr>
              <a:t>Qu’est-ce qu’un mouvement littéraire ?</a:t>
            </a:r>
          </a:p>
          <a:p>
            <a:pPr marL="0" indent="0" algn="just">
              <a:buNone/>
            </a:pPr>
            <a:r>
              <a:rPr lang="fr-FR" dirty="0">
                <a:solidFill>
                  <a:srgbClr val="7030A0"/>
                </a:solidFill>
              </a:rPr>
              <a:t>(La locution)  L’expression</a:t>
            </a:r>
            <a:r>
              <a:rPr lang="fr-FR" dirty="0"/>
              <a:t> </a:t>
            </a:r>
            <a:r>
              <a:rPr lang="fr-FR" dirty="0">
                <a:solidFill>
                  <a:srgbClr val="7030A0"/>
                </a:solidFill>
              </a:rPr>
              <a:t>«</a:t>
            </a:r>
            <a:r>
              <a:rPr lang="fr-FR" dirty="0"/>
              <a:t> mouvement littéraire </a:t>
            </a:r>
            <a:r>
              <a:rPr lang="fr-FR" dirty="0">
                <a:solidFill>
                  <a:srgbClr val="7030A0"/>
                </a:solidFill>
              </a:rPr>
              <a:t>»</a:t>
            </a:r>
            <a:r>
              <a:rPr lang="fr-FR" dirty="0"/>
              <a:t> fait référence aux similitudes qui peuvent exister entre plusieurs auteurs ou plusieurs œuvres littéraires sur une période donnée, que ce soit au niveau du style ou du sujet abordé.</a:t>
            </a:r>
          </a:p>
          <a:p>
            <a:pPr marL="0" indent="0">
              <a:buNone/>
            </a:pPr>
            <a:r>
              <a:rPr lang="fr-FR" dirty="0"/>
              <a:t>Selon (</a:t>
            </a:r>
            <a:r>
              <a:rPr lang="fr-FR" dirty="0">
                <a:hlinkClick r:id="rId2"/>
              </a:rPr>
              <a:t>https://www.linternaute.fr</a:t>
            </a:r>
            <a:r>
              <a:rPr lang="fr-FR" dirty="0"/>
              <a:t>)</a:t>
            </a:r>
          </a:p>
          <a:p>
            <a:pPr marL="0" indent="0">
              <a:buNone/>
            </a:pPr>
            <a:r>
              <a:rPr lang="fr-FR" dirty="0">
                <a:solidFill>
                  <a:srgbClr val="FF0000"/>
                </a:solidFill>
              </a:rPr>
              <a:t>Selon nous ……</a:t>
            </a:r>
          </a:p>
          <a:p>
            <a:pPr marL="0" indent="0" algn="just">
              <a:buNone/>
            </a:pPr>
            <a:r>
              <a:rPr lang="fr-FR" dirty="0"/>
              <a:t>Ils existent plusieurs mouvements littéraires. Un mouvement littéraire réunit plusieurs artistes qui ont une idée en commun</a:t>
            </a:r>
            <a:r>
              <a:rPr lang="fr-FR" strike="sngStrike" dirty="0"/>
              <a:t>s</a:t>
            </a:r>
            <a:r>
              <a:rPr lang="fr-FR" dirty="0"/>
              <a:t> . </a:t>
            </a:r>
          </a:p>
        </p:txBody>
      </p:sp>
    </p:spTree>
    <p:extLst>
      <p:ext uri="{BB962C8B-B14F-4D97-AF65-F5344CB8AC3E}">
        <p14:creationId xmlns:p14="http://schemas.microsoft.com/office/powerpoint/2010/main" val="3075119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5" name="Rectangle 4"/>
          <p:cNvSpPr/>
          <p:nvPr/>
        </p:nvSpPr>
        <p:spPr>
          <a:xfrm>
            <a:off x="176645" y="176646"/>
            <a:ext cx="11513128" cy="5970865"/>
          </a:xfrm>
          <a:prstGeom prst="rect">
            <a:avLst/>
          </a:prstGeom>
        </p:spPr>
        <p:txBody>
          <a:bodyPr wrap="square">
            <a:spAutoFit/>
          </a:bodyPr>
          <a:lstStyle/>
          <a:p>
            <a:pPr algn="ctr"/>
            <a:r>
              <a:rPr lang="fr-FR" sz="2800" dirty="0">
                <a:solidFill>
                  <a:srgbClr val="FF0000"/>
                </a:solidFill>
              </a:rPr>
              <a:t>Qu’est-ce que le surréalisme? (1919-1966)</a:t>
            </a:r>
          </a:p>
          <a:p>
            <a:endParaRPr lang="fr-FR" sz="2800" dirty="0"/>
          </a:p>
          <a:p>
            <a:pPr algn="just"/>
            <a:r>
              <a:rPr lang="fr-FR" sz="2800" dirty="0"/>
              <a:t>Le surréalisme est un mouvement littéraire et artistique né après la Première Guerre mondiale (1919-1966) ; ce mouvement succède au dadaïsme (</a:t>
            </a:r>
            <a:r>
              <a:rPr lang="fr-FR" sz="2800" dirty="0">
                <a:solidFill>
                  <a:srgbClr val="7030A0"/>
                </a:solidFill>
              </a:rPr>
              <a:t>qui </a:t>
            </a:r>
            <a:r>
              <a:rPr lang="fr-FR" sz="2800" dirty="0"/>
              <a:t>vise à renverser la conception traditionnelle de l'art au moyen de la provocation et de la dérision). Le mouvement </a:t>
            </a:r>
            <a:r>
              <a:rPr lang="fr-FR" sz="2800" dirty="0">
                <a:solidFill>
                  <a:srgbClr val="7030A0"/>
                </a:solidFill>
              </a:rPr>
              <a:t>est</a:t>
            </a:r>
            <a:r>
              <a:rPr lang="fr-FR" sz="2800" dirty="0"/>
              <a:t> défini par André Breton dans le </a:t>
            </a:r>
            <a:r>
              <a:rPr lang="fr-FR" sz="2800" i="1" dirty="0">
                <a:solidFill>
                  <a:srgbClr val="7030A0"/>
                </a:solidFill>
              </a:rPr>
              <a:t>Manifeste du surréalisme</a:t>
            </a:r>
            <a:r>
              <a:rPr lang="fr-FR" sz="2800" dirty="0"/>
              <a:t> publié en 1924. Il décrit le surréalisme comme un « automatisme psychique pur par lequel on se propose d'exprimer, soit verbalement, soit par écrit, soit de tout</a:t>
            </a:r>
            <a:r>
              <a:rPr lang="fr-FR" sz="2800" strike="sngStrike" dirty="0"/>
              <a:t>e</a:t>
            </a:r>
            <a:r>
              <a:rPr lang="fr-FR" sz="2800" dirty="0"/>
              <a:t> autre manière, le fonctionnement réel de la pensée », mais la </a:t>
            </a:r>
            <a:r>
              <a:rPr lang="fr-FR" sz="2800" dirty="0">
                <a:solidFill>
                  <a:srgbClr val="7030A0"/>
                </a:solidFill>
              </a:rPr>
              <a:t>c</a:t>
            </a:r>
            <a:r>
              <a:rPr lang="fr-FR" sz="2800" dirty="0"/>
              <a:t>réation du terme surréalisme </a:t>
            </a:r>
            <a:r>
              <a:rPr lang="fr-FR" sz="2800" dirty="0">
                <a:solidFill>
                  <a:srgbClr val="7030A0"/>
                </a:solidFill>
              </a:rPr>
              <a:t>est par (mal dit : vient de) </a:t>
            </a:r>
            <a:r>
              <a:rPr lang="fr-FR" sz="2800" dirty="0"/>
              <a:t>Guillaume Apollinaire. Le surréalisme repose sur le refus de toutes les constructions logiques de l’esprit et sur les valeurs de l’irrationnel, de l’absurde, du rêve, du désir et de la révolte.</a:t>
            </a:r>
          </a:p>
          <a:p>
            <a:pPr algn="r"/>
            <a:endParaRPr lang="fr-FR" dirty="0"/>
          </a:p>
        </p:txBody>
      </p:sp>
    </p:spTree>
    <p:extLst>
      <p:ext uri="{BB962C8B-B14F-4D97-AF65-F5344CB8AC3E}">
        <p14:creationId xmlns:p14="http://schemas.microsoft.com/office/powerpoint/2010/main" val="33098315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8991" y="249382"/>
            <a:ext cx="11114809" cy="5927581"/>
          </a:xfrm>
        </p:spPr>
        <p:txBody>
          <a:bodyPr/>
          <a:lstStyle/>
          <a:p>
            <a:pPr marL="0" indent="0" algn="ctr">
              <a:buNone/>
            </a:pPr>
            <a:r>
              <a:rPr lang="fr-FR" dirty="0">
                <a:solidFill>
                  <a:srgbClr val="FF0000"/>
                </a:solidFill>
              </a:rPr>
              <a:t>En quoi le surréalisme est un mouvement littéraire ?</a:t>
            </a:r>
          </a:p>
          <a:p>
            <a:pPr marL="0" indent="0" algn="just">
              <a:buNone/>
            </a:pPr>
            <a:r>
              <a:rPr lang="fr-FR" dirty="0"/>
              <a:t>Le surréalisme est avant tout un mouvement intellectuel, artistique et culturel du XXème siècle. Ce mouvement esthétique est né après la première guerre mondiale. Le surréalisme est caractérisé par une écriture automatique qui est un automatisme physique dans lequel on exprime le fonctionnement de la pensée. </a:t>
            </a:r>
          </a:p>
          <a:p>
            <a:pPr algn="just"/>
            <a:endParaRPr lang="fr-FR" dirty="0"/>
          </a:p>
        </p:txBody>
      </p:sp>
    </p:spTree>
    <p:extLst>
      <p:ext uri="{BB962C8B-B14F-4D97-AF65-F5344CB8AC3E}">
        <p14:creationId xmlns:p14="http://schemas.microsoft.com/office/powerpoint/2010/main" val="2919276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1" y="145474"/>
            <a:ext cx="8478982" cy="6021098"/>
          </a:xfrm>
        </p:spPr>
        <p:txBody>
          <a:bodyPr>
            <a:normAutofit fontScale="92500" lnSpcReduction="10000"/>
          </a:bodyPr>
          <a:lstStyle/>
          <a:p>
            <a:pPr marL="0" indent="0" algn="ctr">
              <a:buNone/>
            </a:pPr>
            <a:r>
              <a:rPr lang="fr-FR" dirty="0">
                <a:solidFill>
                  <a:srgbClr val="FF0000"/>
                </a:solidFill>
              </a:rPr>
              <a:t>Qui est André Breton ?</a:t>
            </a:r>
          </a:p>
          <a:p>
            <a:pPr algn="just"/>
            <a:r>
              <a:rPr lang="fr-FR" dirty="0"/>
              <a:t>André Breton, né à Tinchebray dans l'Orne le 19 février 1896 et mort à Paris le 28 septembre 1966,</a:t>
            </a:r>
          </a:p>
          <a:p>
            <a:pPr algn="just"/>
            <a:r>
              <a:rPr lang="fr-FR" dirty="0"/>
              <a:t> est un poète et écrivain français, principal animateur et théoricien du surréalisme.</a:t>
            </a:r>
          </a:p>
          <a:p>
            <a:pPr algn="just"/>
            <a:r>
              <a:rPr lang="fr-FR" dirty="0"/>
              <a:t>Une de ses plus grandes œuvres est : </a:t>
            </a:r>
            <a:r>
              <a:rPr lang="fr-FR" i="1" dirty="0">
                <a:solidFill>
                  <a:srgbClr val="7030A0"/>
                </a:solidFill>
              </a:rPr>
              <a:t>L’Amour fou</a:t>
            </a:r>
            <a:r>
              <a:rPr lang="fr-FR" dirty="0"/>
              <a:t>. Le livre relate des expériences vécues, des coïncidences qui lui font rencontrer Jacqueline </a:t>
            </a:r>
            <a:r>
              <a:rPr lang="fr-FR" dirty="0" err="1"/>
              <a:t>Lamba</a:t>
            </a:r>
            <a:r>
              <a:rPr lang="fr-FR" dirty="0"/>
              <a:t>, sa future femme. La construction du livre, apparemment déstructurée, est faite de parties « fantasmagoriques » (l’art de faire parler les fantômes en public), récits de rêves, et de ruptures narratives mêlées de photographies et poésies, comme l'était </a:t>
            </a:r>
            <a:r>
              <a:rPr lang="fr-FR" i="1" dirty="0">
                <a:solidFill>
                  <a:srgbClr val="7030A0"/>
                </a:solidFill>
              </a:rPr>
              <a:t>Nadja. </a:t>
            </a:r>
            <a:r>
              <a:rPr lang="fr-FR" dirty="0"/>
              <a:t>Dans cette dispersion apparaît malgré cela un fil conducteur, le sujet de l'amour.</a:t>
            </a:r>
          </a:p>
          <a:p>
            <a:pPr marL="0" indent="0">
              <a:buNone/>
            </a:pPr>
            <a:r>
              <a:rPr lang="fr-FR" dirty="0"/>
              <a:t>( résumé du livre </a:t>
            </a:r>
            <a:r>
              <a:rPr lang="fr-FR" i="1" dirty="0">
                <a:solidFill>
                  <a:srgbClr val="7030A0"/>
                </a:solidFill>
              </a:rPr>
              <a:t>L’Amour fou </a:t>
            </a:r>
            <a:r>
              <a:rPr lang="fr-FR" dirty="0"/>
              <a:t>sur Wikipédia ) </a:t>
            </a:r>
            <a:r>
              <a:rPr lang="fr-FR" dirty="0">
                <a:solidFill>
                  <a:srgbClr val="7030A0"/>
                </a:solidFill>
              </a:rPr>
              <a:t> : il aurait fallu commenter ce résumé avec vos interprétations.</a:t>
            </a:r>
            <a:endParaRPr lang="fr-FR" dirty="0"/>
          </a:p>
        </p:txBody>
      </p:sp>
      <p:pic>
        <p:nvPicPr>
          <p:cNvPr id="4" name="Image 3"/>
          <p:cNvPicPr>
            <a:picLocks noChangeAspect="1"/>
          </p:cNvPicPr>
          <p:nvPr/>
        </p:nvPicPr>
        <p:blipFill>
          <a:blip r:embed="rId2"/>
          <a:stretch>
            <a:fillRect/>
          </a:stretch>
        </p:blipFill>
        <p:spPr>
          <a:xfrm>
            <a:off x="9081654" y="599958"/>
            <a:ext cx="1839192" cy="2556065"/>
          </a:xfrm>
          <a:prstGeom prst="rect">
            <a:avLst/>
          </a:prstGeom>
        </p:spPr>
      </p:pic>
      <p:pic>
        <p:nvPicPr>
          <p:cNvPr id="5" name="Image 4"/>
          <p:cNvPicPr>
            <a:picLocks noChangeAspect="1"/>
          </p:cNvPicPr>
          <p:nvPr/>
        </p:nvPicPr>
        <p:blipFill>
          <a:blip r:embed="rId3"/>
          <a:stretch>
            <a:fillRect/>
          </a:stretch>
        </p:blipFill>
        <p:spPr>
          <a:xfrm>
            <a:off x="8743949" y="3438958"/>
            <a:ext cx="2727614" cy="2727614"/>
          </a:xfrm>
          <a:prstGeom prst="rect">
            <a:avLst/>
          </a:prstGeom>
        </p:spPr>
      </p:pic>
    </p:spTree>
    <p:extLst>
      <p:ext uri="{BB962C8B-B14F-4D97-AF65-F5344CB8AC3E}">
        <p14:creationId xmlns:p14="http://schemas.microsoft.com/office/powerpoint/2010/main" val="4126283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682" y="155864"/>
            <a:ext cx="8104909" cy="6021099"/>
          </a:xfrm>
        </p:spPr>
        <p:txBody>
          <a:bodyPr>
            <a:normAutofit fontScale="85000" lnSpcReduction="20000"/>
          </a:bodyPr>
          <a:lstStyle/>
          <a:p>
            <a:pPr marL="0" indent="0" algn="ctr">
              <a:buNone/>
            </a:pPr>
            <a:r>
              <a:rPr lang="fr-FR" dirty="0">
                <a:solidFill>
                  <a:srgbClr val="FF0000"/>
                </a:solidFill>
              </a:rPr>
              <a:t>Quelques autres artistes du surréalisme …..</a:t>
            </a:r>
          </a:p>
          <a:p>
            <a:pPr marL="0" indent="0" algn="just">
              <a:buNone/>
            </a:pPr>
            <a:r>
              <a:rPr lang="fr-FR" dirty="0"/>
              <a:t>Le surréalisme est aussi un mouvement artistique, théâtral</a:t>
            </a:r>
            <a:r>
              <a:rPr lang="fr-FR" strike="sngStrike" dirty="0">
                <a:solidFill>
                  <a:srgbClr val="7030A0"/>
                </a:solidFill>
              </a:rPr>
              <a:t>e</a:t>
            </a:r>
            <a:r>
              <a:rPr lang="fr-FR" dirty="0"/>
              <a:t>, de cinéma, photographie ou encore de sculpture  </a:t>
            </a:r>
          </a:p>
          <a:p>
            <a:pPr marL="0" indent="0" algn="just">
              <a:buNone/>
            </a:pPr>
            <a:r>
              <a:rPr lang="fr-FR" dirty="0"/>
              <a:t>Prenons comme exemple : </a:t>
            </a:r>
          </a:p>
          <a:p>
            <a:pPr algn="just"/>
            <a:r>
              <a:rPr lang="fr-FR" dirty="0"/>
              <a:t>Dali né à Figueras le 11 mai 1904, et mort dans la même ville, le 23 janvier 1989, est un peintre, sculpteur, graveur, scénariste et écrivain. Son œuvre est connue comme étant surréaliste même s'il fut, à un point dans sa carrière, rejeté par le surréalisme. Il pratique la « paranoïa critique » (Il le définit comme « une méthode spontanée de connaissance irrationnelle, basée sur l'objectivation critique et systématique des associations et interprétations délirantes). Après 1945, il privilégie certains thèmes religieux. </a:t>
            </a:r>
          </a:p>
          <a:p>
            <a:pPr algn="just"/>
            <a:r>
              <a:rPr lang="fr-FR" dirty="0"/>
              <a:t>Il peindra beaucoup de tableaux comme :</a:t>
            </a:r>
          </a:p>
          <a:p>
            <a:pPr marL="0" indent="0" algn="just">
              <a:buNone/>
            </a:pPr>
            <a:r>
              <a:rPr lang="fr-FR" dirty="0"/>
              <a:t>                 </a:t>
            </a:r>
            <a:r>
              <a:rPr lang="fr-FR" i="1" strike="sngStrike" dirty="0"/>
              <a:t>Dali </a:t>
            </a:r>
            <a:r>
              <a:rPr lang="fr-FR" i="1" dirty="0">
                <a:solidFill>
                  <a:srgbClr val="7030A0"/>
                </a:solidFill>
              </a:rPr>
              <a:t>La tentation de Saint-Antoine</a:t>
            </a:r>
          </a:p>
          <a:p>
            <a:pPr algn="just"/>
            <a:r>
              <a:rPr lang="fr-FR" dirty="0"/>
              <a:t> Ce tableau</a:t>
            </a:r>
            <a:r>
              <a:rPr lang="fr-FR" strike="sngStrike" dirty="0">
                <a:solidFill>
                  <a:srgbClr val="7030A0"/>
                </a:solidFill>
              </a:rPr>
              <a:t>x</a:t>
            </a:r>
            <a:r>
              <a:rPr lang="fr-FR" dirty="0"/>
              <a:t> selon nous est surréalis</a:t>
            </a:r>
            <a:r>
              <a:rPr lang="fr-FR" strike="sngStrike" dirty="0"/>
              <a:t>m</a:t>
            </a:r>
            <a:r>
              <a:rPr lang="fr-FR" dirty="0"/>
              <a:t>e </a:t>
            </a:r>
            <a:r>
              <a:rPr lang="fr-FR" dirty="0">
                <a:solidFill>
                  <a:srgbClr val="7030A0"/>
                </a:solidFill>
              </a:rPr>
              <a:t>-te </a:t>
            </a:r>
            <a:r>
              <a:rPr lang="fr-FR" dirty="0"/>
              <a:t>car un homme seul en plein désert, montre une croix. Il affronte des démons. Nous voyons donc le thème du rêve et l’imagination. Cela appartient donc au surréalisme . </a:t>
            </a:r>
            <a:r>
              <a:rPr lang="fr-FR" dirty="0">
                <a:solidFill>
                  <a:srgbClr val="7030A0"/>
                </a:solidFill>
              </a:rPr>
              <a:t>À développer, à étoffer. </a:t>
            </a:r>
            <a:endParaRPr lang="fr-FR" dirty="0"/>
          </a:p>
          <a:p>
            <a:endParaRPr lang="fr-FR" dirty="0"/>
          </a:p>
        </p:txBody>
      </p:sp>
      <p:pic>
        <p:nvPicPr>
          <p:cNvPr id="4" name="Image 3"/>
          <p:cNvPicPr>
            <a:picLocks noChangeAspect="1"/>
          </p:cNvPicPr>
          <p:nvPr/>
        </p:nvPicPr>
        <p:blipFill>
          <a:blip r:embed="rId2"/>
          <a:stretch>
            <a:fillRect/>
          </a:stretch>
        </p:blipFill>
        <p:spPr>
          <a:xfrm>
            <a:off x="8560811" y="3637418"/>
            <a:ext cx="3253653" cy="2539545"/>
          </a:xfrm>
          <a:prstGeom prst="rect">
            <a:avLst/>
          </a:prstGeom>
        </p:spPr>
      </p:pic>
    </p:spTree>
    <p:extLst>
      <p:ext uri="{BB962C8B-B14F-4D97-AF65-F5344CB8AC3E}">
        <p14:creationId xmlns:p14="http://schemas.microsoft.com/office/powerpoint/2010/main" val="9320559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6600" dirty="0">
                <a:solidFill>
                  <a:srgbClr val="FF0000"/>
                </a:solidFill>
              </a:rPr>
              <a:t>              Ou encore ………</a:t>
            </a:r>
          </a:p>
        </p:txBody>
      </p:sp>
    </p:spTree>
    <p:extLst>
      <p:ext uri="{BB962C8B-B14F-4D97-AF65-F5344CB8AC3E}">
        <p14:creationId xmlns:p14="http://schemas.microsoft.com/office/powerpoint/2010/main" val="1293040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537"/>
            <a:ext cx="6051884" cy="5972426"/>
          </a:xfrm>
        </p:spPr>
        <p:txBody>
          <a:bodyPr/>
          <a:lstStyle/>
          <a:p>
            <a:pPr marL="0" indent="0" algn="just">
              <a:buNone/>
            </a:pPr>
            <a:r>
              <a:rPr lang="fr-FR" dirty="0"/>
              <a:t>Paul Eluard est un poète français, né à Saint-Denis le 14 décembre 1895 et mort à Charenton-le-Pont le 18 novembre 1952.</a:t>
            </a:r>
            <a:r>
              <a:rPr lang="fr-FR" dirty="0">
                <a:solidFill>
                  <a:srgbClr val="7030A0"/>
                </a:solidFill>
              </a:rPr>
              <a:t> pourquoi avoir placé en face un poème de Verlaine, qd vs évoquez Eluard ?????</a:t>
            </a:r>
            <a:endParaRPr lang="fr-FR" dirty="0"/>
          </a:p>
          <a:p>
            <a:pPr marL="0" indent="0" algn="just">
              <a:buNone/>
            </a:pPr>
            <a:r>
              <a:rPr lang="fr-FR" dirty="0"/>
              <a:t>Ce poème a un </a:t>
            </a:r>
            <a:r>
              <a:rPr lang="fr-FR" dirty="0">
                <a:solidFill>
                  <a:srgbClr val="7030A0"/>
                </a:solidFill>
              </a:rPr>
              <a:t>côté</a:t>
            </a:r>
            <a:r>
              <a:rPr lang="fr-FR" dirty="0"/>
              <a:t> surréaliste avec l’évocation du rêve et de la femme : </a:t>
            </a:r>
            <a:r>
              <a:rPr lang="fr-FR" dirty="0">
                <a:solidFill>
                  <a:srgbClr val="7030A0"/>
                </a:solidFill>
              </a:rPr>
              <a:t>mal, dit, le poème reflète bien les caractéristiques surréalistes telles que …</a:t>
            </a:r>
            <a:endParaRPr lang="fr-FR" dirty="0"/>
          </a:p>
        </p:txBody>
      </p:sp>
      <p:sp>
        <p:nvSpPr>
          <p:cNvPr id="4" name="Rectangle 3"/>
          <p:cNvSpPr/>
          <p:nvPr/>
        </p:nvSpPr>
        <p:spPr>
          <a:xfrm>
            <a:off x="6978316" y="348916"/>
            <a:ext cx="5329989" cy="5909310"/>
          </a:xfrm>
          <a:prstGeom prst="rect">
            <a:avLst/>
          </a:prstGeom>
        </p:spPr>
        <p:txBody>
          <a:bodyPr wrap="square">
            <a:spAutoFit/>
          </a:bodyPr>
          <a:lstStyle/>
          <a:p>
            <a:r>
              <a:rPr lang="fr-FR" b="1" dirty="0"/>
              <a:t>Mon rêve familier</a:t>
            </a:r>
          </a:p>
          <a:p>
            <a:r>
              <a:rPr lang="fr-FR" b="1" dirty="0"/>
              <a:t>Paul Verlaine</a:t>
            </a:r>
          </a:p>
          <a:p>
            <a:r>
              <a:rPr lang="fr-FR" b="1" dirty="0"/>
              <a:t>Je fais souvent ce rêve étrange et pénétrant</a:t>
            </a:r>
          </a:p>
          <a:p>
            <a:r>
              <a:rPr lang="fr-FR" b="1" dirty="0"/>
              <a:t>D’une femme inconnue, et que j’aime, et qui m’aime,</a:t>
            </a:r>
          </a:p>
          <a:p>
            <a:r>
              <a:rPr lang="fr-FR" b="1" dirty="0"/>
              <a:t>Et qui n’est, chaque fois, ni tout à fait la même</a:t>
            </a:r>
          </a:p>
          <a:p>
            <a:r>
              <a:rPr lang="fr-FR" b="1" dirty="0"/>
              <a:t>Ni tout à fait une autre, et m’aime et me comprend.</a:t>
            </a:r>
          </a:p>
          <a:p>
            <a:endParaRPr lang="fr-FR" b="1" dirty="0"/>
          </a:p>
          <a:p>
            <a:r>
              <a:rPr lang="fr-FR" b="1" dirty="0"/>
              <a:t>Car elle me comprend, et mon cœur transparent</a:t>
            </a:r>
          </a:p>
          <a:p>
            <a:r>
              <a:rPr lang="fr-FR" b="1" dirty="0"/>
              <a:t>Pour elle seule, hélas! cesse d’être un problème</a:t>
            </a:r>
          </a:p>
          <a:p>
            <a:r>
              <a:rPr lang="fr-FR" b="1" dirty="0"/>
              <a:t>Pour elle seule, et les moiteurs de mon front blême,</a:t>
            </a:r>
          </a:p>
          <a:p>
            <a:r>
              <a:rPr lang="fr-FR" b="1" dirty="0"/>
              <a:t>Elle seule les sait rafraîchir, en pleurant.</a:t>
            </a:r>
          </a:p>
          <a:p>
            <a:endParaRPr lang="fr-FR" b="1" dirty="0"/>
          </a:p>
          <a:p>
            <a:r>
              <a:rPr lang="fr-FR" b="1" dirty="0"/>
              <a:t>Est-elle brune, blonde ou rousse? Je l’ignore.</a:t>
            </a:r>
          </a:p>
          <a:p>
            <a:r>
              <a:rPr lang="fr-FR" b="1" dirty="0"/>
              <a:t>Son nom? Je me souviens qu’il est doux et sonore,</a:t>
            </a:r>
          </a:p>
          <a:p>
            <a:r>
              <a:rPr lang="fr-FR" b="1" dirty="0"/>
              <a:t>Comme ceux des aimés que la vie exila.</a:t>
            </a:r>
          </a:p>
          <a:p>
            <a:endParaRPr lang="fr-FR" b="1" dirty="0"/>
          </a:p>
          <a:p>
            <a:r>
              <a:rPr lang="fr-FR" b="1" dirty="0"/>
              <a:t>Son regard est pareil au regard des statues,</a:t>
            </a:r>
          </a:p>
          <a:p>
            <a:r>
              <a:rPr lang="fr-FR" b="1" dirty="0"/>
              <a:t>Et, pour sa voix, lointaine, et calme, et grave, elle a</a:t>
            </a:r>
          </a:p>
          <a:p>
            <a:r>
              <a:rPr lang="fr-FR" b="1" dirty="0"/>
              <a:t>L’inflexion des voix chères qui se sont tues.</a:t>
            </a:r>
          </a:p>
          <a:p>
            <a:endParaRPr lang="fr-FR" b="1" dirty="0"/>
          </a:p>
          <a:p>
            <a:r>
              <a:rPr lang="fr-FR" b="1" dirty="0"/>
              <a:t>Paul Verlaine, Poèmes saturniens</a:t>
            </a:r>
          </a:p>
        </p:txBody>
      </p:sp>
      <p:pic>
        <p:nvPicPr>
          <p:cNvPr id="5" name="Image 4"/>
          <p:cNvPicPr>
            <a:picLocks noChangeAspect="1"/>
          </p:cNvPicPr>
          <p:nvPr/>
        </p:nvPicPr>
        <p:blipFill>
          <a:blip r:embed="rId2"/>
          <a:stretch>
            <a:fillRect/>
          </a:stretch>
        </p:blipFill>
        <p:spPr>
          <a:xfrm>
            <a:off x="1807535" y="4244558"/>
            <a:ext cx="1449020" cy="1932404"/>
          </a:xfrm>
          <a:prstGeom prst="rect">
            <a:avLst/>
          </a:prstGeom>
        </p:spPr>
      </p:pic>
    </p:spTree>
    <p:extLst>
      <p:ext uri="{BB962C8B-B14F-4D97-AF65-F5344CB8AC3E}">
        <p14:creationId xmlns:p14="http://schemas.microsoft.com/office/powerpoint/2010/main" val="2878267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1001</Words>
  <Application>Microsoft Office PowerPoint</Application>
  <PresentationFormat>Grand écran</PresentationFormat>
  <Paragraphs>58</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Les mouvements littéraires</vt:lpstr>
      <vt:lpstr>Nous avons choisi le mouvement du surréalisme……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mazzoleni</dc:creator>
  <cp:lastModifiedBy>Aurelie MARTIN</cp:lastModifiedBy>
  <cp:revision>17</cp:revision>
  <dcterms:created xsi:type="dcterms:W3CDTF">2019-05-19T13:27:24Z</dcterms:created>
  <dcterms:modified xsi:type="dcterms:W3CDTF">2019-05-20T08:26:57Z</dcterms:modified>
</cp:coreProperties>
</file>