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C0E51-6FD4-4F6F-978D-FAE5C9898B32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58BF2-FFEE-4241-964F-EEEB51CFB1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692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‘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58BF2-FFEE-4241-964F-EEEB51CFB1B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809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C3A7EC8-1083-4CCB-8AE0-85ABCDA89420}" type="datetimeFigureOut">
              <a:rPr lang="fr-FR" smtClean="0"/>
              <a:pPr/>
              <a:t>24/05/2019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E7496BB-8A40-457E-87F4-A50D5D01C8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000364" y="2214554"/>
            <a:ext cx="785818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266" name="Picture 2" descr="https://www.superprof.fr/blog/file/2016/03/les-courants-de-la-littera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7664" y="-459432"/>
            <a:ext cx="7772400" cy="1470025"/>
          </a:xfrm>
        </p:spPr>
        <p:txBody>
          <a:bodyPr/>
          <a:lstStyle/>
          <a:p>
            <a:r>
              <a:rPr lang="fr-FR" b="1" i="1" u="sng" dirty="0">
                <a:solidFill>
                  <a:srgbClr val="FF0000"/>
                </a:solidFill>
              </a:rPr>
              <a:t>Le Classicisme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V="1">
            <a:off x="0" y="5857892"/>
            <a:ext cx="9144000" cy="1000108"/>
          </a:xfrm>
        </p:spPr>
        <p:txBody>
          <a:bodyPr>
            <a:normAutofit/>
          </a:bodyPr>
          <a:lstStyle/>
          <a:p>
            <a:pPr algn="l"/>
            <a:r>
              <a:rPr lang="fr-FR" sz="2400" dirty="0"/>
              <a:t>   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3214678" y="3786190"/>
            <a:ext cx="484632" cy="4783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b="1" i="1" u="sng" dirty="0">
                <a:solidFill>
                  <a:srgbClr val="00B050"/>
                </a:solidFill>
              </a:rPr>
              <a:t>En quoi consiste t-il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Le </a:t>
            </a:r>
            <a:r>
              <a:rPr lang="fr-FR" b="1" dirty="0"/>
              <a:t>Classicisme</a:t>
            </a:r>
            <a:r>
              <a:rPr lang="fr-FR" dirty="0"/>
              <a:t> est un mouvement culturel, esthétique  et artistique qui se développe en France, et plus largement en Europe entre 1660 </a:t>
            </a:r>
            <a:r>
              <a:rPr lang="fr-FR" dirty="0">
                <a:solidFill>
                  <a:srgbClr val="7030A0"/>
                </a:solidFill>
              </a:rPr>
              <a:t>et </a:t>
            </a:r>
            <a:r>
              <a:rPr lang="fr-FR" dirty="0"/>
              <a:t>1715.</a:t>
            </a:r>
          </a:p>
          <a:p>
            <a:pPr algn="just"/>
            <a:r>
              <a:rPr lang="fr-FR" dirty="0"/>
              <a:t>Le </a:t>
            </a:r>
            <a:r>
              <a:rPr lang="fr-FR" b="1" dirty="0"/>
              <a:t>Classicisme </a:t>
            </a:r>
            <a:r>
              <a:rPr lang="fr-FR" dirty="0"/>
              <a:t>concerne la littérature  au XVII</a:t>
            </a:r>
            <a:r>
              <a:rPr lang="fr-FR" dirty="0">
                <a:solidFill>
                  <a:srgbClr val="7030A0"/>
                </a:solidFill>
              </a:rPr>
              <a:t>ème</a:t>
            </a:r>
            <a:r>
              <a:rPr lang="fr-FR" dirty="0"/>
              <a:t> siècle, en particulier le théâtre  et les </a:t>
            </a:r>
            <a:r>
              <a:rPr lang="fr-FR" dirty="0">
                <a:solidFill>
                  <a:srgbClr val="7030A0"/>
                </a:solidFill>
              </a:rPr>
              <a:t>dramaturges tels </a:t>
            </a:r>
            <a:r>
              <a:rPr lang="fr-FR" dirty="0"/>
              <a:t>que Pierre Corneille , Molière puis Jean Racine pour la tragédie. Mais également d’autre</a:t>
            </a:r>
            <a:r>
              <a:rPr lang="fr-FR" dirty="0">
                <a:solidFill>
                  <a:srgbClr val="7030A0"/>
                </a:solidFill>
              </a:rPr>
              <a:t>s</a:t>
            </a:r>
            <a:r>
              <a:rPr lang="fr-FR" dirty="0"/>
              <a:t> genres d’arts comme la peinture, l’architecture mais aussi la musique.</a:t>
            </a:r>
          </a:p>
          <a:p>
            <a:pPr algn="just"/>
            <a:r>
              <a:rPr lang="fr-FR" dirty="0">
                <a:solidFill>
                  <a:srgbClr val="7030A0"/>
                </a:solidFill>
              </a:rPr>
              <a:t>Il manque des éléments</a:t>
            </a:r>
          </a:p>
          <a:p>
            <a:pPr algn="just"/>
            <a:endParaRPr lang="fr-FR" dirty="0">
              <a:solidFill>
                <a:srgbClr val="7030A0"/>
              </a:solidFill>
            </a:endParaRPr>
          </a:p>
          <a:p>
            <a:endParaRPr lang="fr-FR" dirty="0"/>
          </a:p>
          <a:p>
            <a:endParaRPr lang="fr-FR" cap="small" baseline="30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0375" y="692696"/>
            <a:ext cx="8229600" cy="54118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Jean-Racine</a:t>
            </a:r>
          </a:p>
          <a:p>
            <a:pPr>
              <a:buNone/>
            </a:pPr>
            <a:r>
              <a:rPr lang="fr-FR" dirty="0"/>
              <a:t>                </a:t>
            </a:r>
          </a:p>
          <a:p>
            <a:pPr algn="just">
              <a:buNone/>
            </a:pPr>
            <a:r>
              <a:rPr lang="fr-FR" dirty="0"/>
              <a:t>Né, le 22 décembre 1639 dans une commune en France nommé</a:t>
            </a:r>
            <a:r>
              <a:rPr lang="fr-FR" dirty="0">
                <a:solidFill>
                  <a:srgbClr val="7030A0"/>
                </a:solidFill>
              </a:rPr>
              <a:t>e</a:t>
            </a:r>
            <a:r>
              <a:rPr lang="fr-FR" dirty="0"/>
              <a:t> La Ferté-Milon et mort le 21 avril 1699 a Paris. Il était marié avec Catherine de Romanet, ils eurent deux enfants deux garçons, Louis Racine et Jean-Baptiste Racine. Il a </a:t>
            </a:r>
            <a:r>
              <a:rPr lang="fr-FR" strike="sngStrike" dirty="0"/>
              <a:t>était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été </a:t>
            </a:r>
            <a:r>
              <a:rPr lang="fr-FR" dirty="0"/>
              <a:t>membre </a:t>
            </a:r>
            <a:r>
              <a:rPr lang="fr-FR" dirty="0">
                <a:solidFill>
                  <a:srgbClr val="7030A0"/>
                </a:solidFill>
              </a:rPr>
              <a:t>de</a:t>
            </a:r>
            <a:r>
              <a:rPr lang="fr-FR" dirty="0"/>
              <a:t> l’académie française(1672).Poète français, consacré par la critique comme l’un des trois dramaturges majeurs de la période classique en France.</a:t>
            </a:r>
          </a:p>
          <a:p>
            <a:pPr algn="just">
              <a:buNone/>
            </a:pPr>
            <a:r>
              <a:rPr lang="fr-FR" strike="sngStrike" dirty="0"/>
              <a:t>Des œuvres comme </a:t>
            </a:r>
            <a:r>
              <a:rPr lang="fr-FR" dirty="0">
                <a:solidFill>
                  <a:srgbClr val="7030A0"/>
                </a:solidFill>
              </a:rPr>
              <a:t>Phèdre, Bérénice </a:t>
            </a:r>
            <a:r>
              <a:rPr lang="fr-FR" dirty="0"/>
              <a:t>mais </a:t>
            </a:r>
          </a:p>
          <a:p>
            <a:pPr>
              <a:buNone/>
            </a:pPr>
            <a:r>
              <a:rPr lang="fr-FR" dirty="0"/>
              <a:t>aussi </a:t>
            </a:r>
            <a:r>
              <a:rPr lang="fr-FR" dirty="0">
                <a:solidFill>
                  <a:srgbClr val="7030A0"/>
                </a:solidFill>
              </a:rPr>
              <a:t>Andromaque</a:t>
            </a:r>
            <a:r>
              <a:rPr lang="fr-FR" dirty="0"/>
              <a:t> sont ses œuvres</a:t>
            </a:r>
          </a:p>
          <a:p>
            <a:pPr>
              <a:buNone/>
            </a:pPr>
            <a:r>
              <a:rPr lang="fr-FR" dirty="0"/>
              <a:t> principales.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Œuvres à mettre en italiques, pensez aussi</a:t>
            </a:r>
          </a:p>
          <a:p>
            <a:pPr>
              <a:buNone/>
            </a:pPr>
            <a:r>
              <a:rPr lang="fr-FR" dirty="0">
                <a:solidFill>
                  <a:srgbClr val="7030A0"/>
                </a:solidFill>
              </a:rPr>
              <a:t> à justifier votre mise en forme.</a:t>
            </a:r>
          </a:p>
          <a:p>
            <a:pPr>
              <a:buNone/>
            </a:pPr>
            <a:r>
              <a:rPr lang="fr-FR" dirty="0"/>
              <a:t>              </a:t>
            </a:r>
          </a:p>
        </p:txBody>
      </p:sp>
      <p:sp>
        <p:nvSpPr>
          <p:cNvPr id="14338" name="AutoShape 2" descr="RÃ©sultat de recherche d'images pour &quot;photo molie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340" name="AutoShape 4" descr="RÃ©sultat de recherche d'images pour &quot;photo molie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342" name="AutoShape 6" descr="RÃ©sultat de recherche d'images pour &quot;photo molie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344" name="AutoShape 8" descr="RÃ©sultat de recherche d'images pour &quot;photo molie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346" name="AutoShape 10" descr="RÃ©sultat de recherche d'images pour &quot;photo molie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4348" name="Picture 12" descr="C:\Users\amichilsen\Desktop\220px-Jean_rac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143380"/>
            <a:ext cx="1357290" cy="20717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i="1" u="sng" dirty="0"/>
              <a:t>Jean-Baptiste Poquelin(Molière)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5329246" cy="452628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fr-FR" dirty="0"/>
              <a:t>Molière, fut un grand comédien et dramaturge français. Né en janvier 1622 à Paris, rue Saint-Honoré, et décédé le 17 février à l'âge de 51 ans, à Paris, rue de Richelieu. Il </a:t>
            </a:r>
            <a:r>
              <a:rPr lang="fr-FR" strike="sngStrike" dirty="0">
                <a:solidFill>
                  <a:srgbClr val="7030A0"/>
                </a:solidFill>
              </a:rPr>
              <a:t>fut partis </a:t>
            </a:r>
            <a:r>
              <a:rPr lang="fr-FR" dirty="0">
                <a:solidFill>
                  <a:srgbClr val="7030A0"/>
                </a:solidFill>
              </a:rPr>
              <a:t>fit partie </a:t>
            </a:r>
            <a:r>
              <a:rPr lang="fr-FR" dirty="0"/>
              <a:t>du mouvement classique. Issu</a:t>
            </a:r>
            <a:r>
              <a:rPr lang="fr-FR" strike="sngStrike" dirty="0">
                <a:solidFill>
                  <a:srgbClr val="7030A0"/>
                </a:solidFill>
              </a:rPr>
              <a:t>s</a:t>
            </a:r>
            <a:r>
              <a:rPr lang="fr-FR" dirty="0"/>
              <a:t> d’une famille de marchan</a:t>
            </a:r>
            <a:r>
              <a:rPr lang="fr-FR" strike="sng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fr-FR" dirty="0"/>
              <a:t> </a:t>
            </a:r>
            <a:r>
              <a:rPr lang="fr-FR" dirty="0" err="1">
                <a:solidFill>
                  <a:srgbClr val="7030A0"/>
                </a:solidFill>
              </a:rPr>
              <a:t>ds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/>
              <a:t>parisiens, il s’associe à 21 ans avec une dizaine de camardes, dont la comédienne Madeleine Béjart, qui deviendra son épouse.</a:t>
            </a:r>
          </a:p>
          <a:p>
            <a:pPr algn="just">
              <a:buNone/>
            </a:pPr>
            <a:r>
              <a:rPr lang="fr-FR" dirty="0"/>
              <a:t>Ses œuvres principales on</a:t>
            </a:r>
            <a:r>
              <a:rPr lang="fr-FR" dirty="0">
                <a:solidFill>
                  <a:srgbClr val="7030A0"/>
                </a:solidFill>
              </a:rPr>
              <a:t>t</a:t>
            </a:r>
            <a:r>
              <a:rPr lang="fr-FR" dirty="0"/>
              <a:t> été:</a:t>
            </a:r>
          </a:p>
          <a:p>
            <a:pPr algn="just">
              <a:buNone/>
            </a:pPr>
            <a:r>
              <a:rPr lang="fr-FR" dirty="0"/>
              <a:t>-Le Tartuffe.</a:t>
            </a:r>
          </a:p>
          <a:p>
            <a:pPr algn="just">
              <a:buNone/>
            </a:pPr>
            <a:r>
              <a:rPr lang="fr-FR" dirty="0"/>
              <a:t>-Les Fourberies de Scapin.</a:t>
            </a:r>
          </a:p>
          <a:p>
            <a:pPr algn="just">
              <a:buNone/>
            </a:pPr>
            <a:r>
              <a:rPr lang="fr-FR" dirty="0"/>
              <a:t>-L’école des femmes.</a:t>
            </a:r>
          </a:p>
          <a:p>
            <a:pPr algn="just">
              <a:buNone/>
            </a:pPr>
            <a:r>
              <a:rPr lang="fr-FR" dirty="0"/>
              <a:t>-etc... </a:t>
            </a:r>
            <a:r>
              <a:rPr lang="fr-FR" dirty="0">
                <a:solidFill>
                  <a:srgbClr val="7030A0"/>
                </a:solidFill>
              </a:rPr>
              <a:t>Œuvres en italiques</a:t>
            </a:r>
          </a:p>
        </p:txBody>
      </p:sp>
      <p:pic>
        <p:nvPicPr>
          <p:cNvPr id="17440" name="Picture 32" descr="Résultat d’images pour moli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643050"/>
            <a:ext cx="2714644" cy="45720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/>
              <a:t>Pierre Corneille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r-FR" dirty="0"/>
              <a:t>Né le 6 juin 1606 à Rouen, et mort à Paris le 1 octobre 1684, Pierre Corneille ou aussi appelé Corneille l’aîné, était un dramaturge, et un poète français. Il vient d’une famille bourgeoise. Il se mit a la littérature et se mit a écrire un bon nombre de pièce</a:t>
            </a:r>
            <a:r>
              <a:rPr lang="fr-FR" dirty="0">
                <a:solidFill>
                  <a:srgbClr val="7030A0"/>
                </a:solidFill>
              </a:rPr>
              <a:t>s</a:t>
            </a:r>
            <a:r>
              <a:rPr lang="fr-FR" dirty="0"/>
              <a:t> </a:t>
            </a:r>
            <a:r>
              <a:rPr lang="fr-FR" strike="sngStrike" dirty="0"/>
              <a:t>, etc….</a:t>
            </a:r>
          </a:p>
          <a:p>
            <a:pPr>
              <a:buNone/>
            </a:pPr>
            <a:r>
              <a:rPr lang="fr-FR" dirty="0"/>
              <a:t>Ses œuvres principales furent:</a:t>
            </a:r>
          </a:p>
          <a:p>
            <a:pPr>
              <a:buNone/>
            </a:pPr>
            <a:r>
              <a:rPr lang="fr-FR" dirty="0"/>
              <a:t>-Héraclius</a:t>
            </a:r>
          </a:p>
          <a:p>
            <a:pPr>
              <a:buNone/>
            </a:pPr>
            <a:r>
              <a:rPr lang="fr-FR" dirty="0"/>
              <a:t>-la Toison d’or</a:t>
            </a:r>
          </a:p>
          <a:p>
            <a:pPr>
              <a:buNone/>
            </a:pPr>
            <a:r>
              <a:rPr lang="fr-FR" dirty="0"/>
              <a:t>-la Mort de Pompée</a:t>
            </a:r>
          </a:p>
          <a:p>
            <a:pPr>
              <a:buNone/>
            </a:pPr>
            <a:r>
              <a:rPr lang="fr-FR" dirty="0"/>
              <a:t>-etc…</a:t>
            </a:r>
          </a:p>
          <a:p>
            <a:pPr>
              <a:buNone/>
            </a:pPr>
            <a:r>
              <a:rPr lang="fr-FR" dirty="0">
                <a:solidFill>
                  <a:srgbClr val="7030A0"/>
                </a:solidFill>
              </a:rPr>
              <a:t>Mise en forme et œuvres en italiques. 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30724" name="Picture 4" descr="Afficher l’image sour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643050"/>
            <a:ext cx="3714776" cy="45720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i="1" u="sng" dirty="0">
                <a:solidFill>
                  <a:srgbClr val="FF0000"/>
                </a:solidFill>
              </a:rPr>
              <a:t>Les but</a:t>
            </a:r>
            <a:r>
              <a:rPr lang="fr-FR" b="1" i="1" u="sng" strike="sngStrike" dirty="0">
                <a:solidFill>
                  <a:srgbClr val="FF0000"/>
                </a:solidFill>
              </a:rPr>
              <a:t>e</a:t>
            </a:r>
            <a:r>
              <a:rPr lang="fr-FR" b="1" i="1" u="sng" dirty="0">
                <a:solidFill>
                  <a:srgbClr val="FF0000"/>
                </a:solidFill>
              </a:rPr>
              <a:t>s et les volontés d’écriture </a:t>
            </a:r>
            <a:r>
              <a:rPr lang="fr-FR" dirty="0">
                <a:solidFill>
                  <a:srgbClr val="7030A0"/>
                </a:solidFill>
                <a:effectLst/>
              </a:rPr>
              <a:t>: mal dit, « buts et principes littéraires ». </a:t>
            </a:r>
            <a:endParaRPr lang="fr-FR" b="1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Le but premier de ce mouvement littéraire est de concevoir une harmonie dans les textes car </a:t>
            </a:r>
            <a:r>
              <a:rPr lang="fr-FR" dirty="0">
                <a:solidFill>
                  <a:srgbClr val="7030A0"/>
                </a:solidFill>
              </a:rPr>
              <a:t>à</a:t>
            </a:r>
            <a:r>
              <a:rPr lang="fr-FR" dirty="0"/>
              <a:t> ce moment de l’histoire les écrivains étaient obligés de </a:t>
            </a:r>
            <a:r>
              <a:rPr lang="fr-FR" strike="sngStrike" dirty="0"/>
              <a:t>ce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se </a:t>
            </a:r>
            <a:r>
              <a:rPr lang="fr-FR" dirty="0"/>
              <a:t>plier </a:t>
            </a:r>
            <a:r>
              <a:rPr lang="fr-FR" dirty="0">
                <a:solidFill>
                  <a:srgbClr val="7030A0"/>
                </a:solidFill>
              </a:rPr>
              <a:t>à </a:t>
            </a:r>
            <a:r>
              <a:rPr lang="fr-FR" dirty="0"/>
              <a:t>des règles strictes.</a:t>
            </a:r>
          </a:p>
          <a:p>
            <a:pPr algn="just"/>
            <a:r>
              <a:rPr lang="fr-FR" dirty="0"/>
              <a:t>Le Classicisme désigne un ensemble de valeurs et de critère</a:t>
            </a:r>
            <a:r>
              <a:rPr lang="fr-FR" dirty="0">
                <a:solidFill>
                  <a:srgbClr val="7030A0"/>
                </a:solidFill>
              </a:rPr>
              <a:t>s</a:t>
            </a:r>
            <a:r>
              <a:rPr lang="fr-FR" dirty="0"/>
              <a:t> qui définissent un idéal s’incarnant dans « l’honnête homme » ( qui est celui d’un homme qui vit à la cour il renvoy</a:t>
            </a:r>
            <a:r>
              <a:rPr lang="fr-FR" strike="sngStrike" dirty="0"/>
              <a:t>er </a:t>
            </a:r>
            <a:r>
              <a:rPr lang="fr-FR" dirty="0">
                <a:solidFill>
                  <a:srgbClr val="7030A0"/>
                </a:solidFill>
              </a:rPr>
              <a:t>ait </a:t>
            </a:r>
            <a:r>
              <a:rPr lang="fr-FR" dirty="0"/>
              <a:t>donc  souvent à un noble).</a:t>
            </a:r>
          </a:p>
        </p:txBody>
      </p:sp>
    </p:spTree>
    <p:extLst>
      <p:ext uri="{BB962C8B-B14F-4D97-AF65-F5344CB8AC3E}">
        <p14:creationId xmlns:p14="http://schemas.microsoft.com/office/powerpoint/2010/main" xmlns="" val="236897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procédés du Classicisme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fr-FR" sz="1800" dirty="0"/>
              <a:t>Les formes courtes : proverbes fables …</a:t>
            </a:r>
          </a:p>
          <a:p>
            <a:r>
              <a:rPr lang="fr-FR" sz="1800" dirty="0"/>
              <a:t>Les figures de symétrie ( parallélisme et chiasme)=Figure de style d’insistance  qui consiste à reprendre la même construction en deux endroits d’un même texte pour mettre en valeur leur rapport.=Figure de style qui consiste en un croisement d’élément dans une phrase ou un ensemble.</a:t>
            </a:r>
          </a:p>
          <a:p>
            <a:r>
              <a:rPr lang="fr-FR" sz="1800" dirty="0"/>
              <a:t>Les figures d’ atténuation, comme la litote =Figure rhétorique qui consiste à dire moins pour laisser entendre davantage.</a:t>
            </a:r>
          </a:p>
          <a:p>
            <a:endParaRPr lang="fr-FR" sz="18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772817"/>
            <a:ext cx="4392488" cy="4104456"/>
          </a:xfrm>
        </p:spPr>
      </p:pic>
    </p:spTree>
    <p:extLst>
      <p:ext uri="{BB962C8B-B14F-4D97-AF65-F5344CB8AC3E}">
        <p14:creationId xmlns:p14="http://schemas.microsoft.com/office/powerpoint/2010/main" xmlns="" val="254889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i="1" u="sng" dirty="0">
                <a:solidFill>
                  <a:srgbClr val="FF0000"/>
                </a:solidFill>
              </a:rPr>
              <a:t>Les principaux thèmes du Classicisme </a:t>
            </a:r>
            <a:r>
              <a:rPr lang="fr-FR" sz="1800" dirty="0">
                <a:solidFill>
                  <a:srgbClr val="7030A0"/>
                </a:solidFill>
                <a:effectLst/>
              </a:rPr>
              <a:t>ce sont plutôt des principes que vous évoquez ici</a:t>
            </a:r>
            <a:endParaRPr lang="fr-FR" sz="1800" b="1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/>
              <a:t>Rechercher de la symétrie, de l’harmonie et de la raison aussi bien dans la création artistique que dans l’utilisation de la langue française.</a:t>
            </a:r>
          </a:p>
          <a:p>
            <a:pPr algn="just"/>
            <a:r>
              <a:rPr lang="fr-FR" dirty="0"/>
              <a:t>Volonté de </a:t>
            </a:r>
            <a:r>
              <a:rPr lang="fr-FR" dirty="0">
                <a:solidFill>
                  <a:srgbClr val="7030A0"/>
                </a:solidFill>
              </a:rPr>
              <a:t>vraisemblance</a:t>
            </a:r>
            <a:r>
              <a:rPr lang="fr-FR" dirty="0"/>
              <a:t>=Règle des trois unités au théâtre.</a:t>
            </a:r>
          </a:p>
          <a:p>
            <a:pPr algn="just"/>
            <a:r>
              <a:rPr lang="fr-FR" dirty="0"/>
              <a:t>Création de « règles » régissant la langue française et la littérature (séparation des différents genres littéraires).</a:t>
            </a:r>
          </a:p>
          <a:p>
            <a:pPr algn="just"/>
            <a:r>
              <a:rPr lang="fr-FR" dirty="0"/>
              <a:t>Imitation des artistes et auteurs antiques, thèmes historiques ou mythologique</a:t>
            </a:r>
            <a:r>
              <a:rPr lang="fr-FR" dirty="0">
                <a:solidFill>
                  <a:srgbClr val="7030A0"/>
                </a:solidFill>
              </a:rPr>
              <a:t>s</a:t>
            </a:r>
            <a:r>
              <a:rPr lang="fr-FR" dirty="0"/>
              <a:t>.</a:t>
            </a:r>
          </a:p>
          <a:p>
            <a:pPr algn="just"/>
            <a:r>
              <a:rPr lang="fr-FR" dirty="0"/>
              <a:t>Développement de l’idéal de « l’honnête homme ».</a:t>
            </a:r>
          </a:p>
        </p:txBody>
      </p:sp>
    </p:spTree>
    <p:extLst>
      <p:ext uri="{BB962C8B-B14F-4D97-AF65-F5344CB8AC3E}">
        <p14:creationId xmlns:p14="http://schemas.microsoft.com/office/powerpoint/2010/main" xmlns="" val="281005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>
                <a:solidFill>
                  <a:srgbClr val="FF0000"/>
                </a:solidFill>
              </a:rPr>
              <a:t>Source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https://fr.wikipedia.org/wiki/Classicisme</a:t>
            </a:r>
          </a:p>
          <a:p>
            <a:r>
              <a:rPr lang="fr-FR" dirty="0"/>
              <a:t> https://www.etudes-litteraires.com/classicisme.php</a:t>
            </a:r>
          </a:p>
          <a:p>
            <a:r>
              <a:rPr lang="fr-FR"/>
              <a:t>https://courantslitteraires.wordpress.com/les-courants-litteraires/le-classicisme/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58742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828</TotalTime>
  <Words>522</Words>
  <Application>Microsoft Office PowerPoint</Application>
  <PresentationFormat>Affichage à l'écran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Fonderie</vt:lpstr>
      <vt:lpstr>Le Classicisme </vt:lpstr>
      <vt:lpstr>En quoi consiste t-il ?</vt:lpstr>
      <vt:lpstr>Diapositive 3</vt:lpstr>
      <vt:lpstr>Jean-Baptiste Poquelin(Molière)</vt:lpstr>
      <vt:lpstr>Pierre Corneille</vt:lpstr>
      <vt:lpstr>Les butes et les volontés d’écriture : mal dit, « buts et principes littéraires ». </vt:lpstr>
      <vt:lpstr>Quelques procédés du Classicisme</vt:lpstr>
      <vt:lpstr>Les principaux thèmes du Classicisme ce sont plutôt des principes que vous évoquez ici</vt:lpstr>
      <vt:lpstr>Source</vt:lpstr>
    </vt:vector>
  </TitlesOfParts>
  <Company>CRIF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Classicisme</dc:title>
  <dc:creator>amichilsen</dc:creator>
  <cp:lastModifiedBy>amartin</cp:lastModifiedBy>
  <cp:revision>34</cp:revision>
  <dcterms:created xsi:type="dcterms:W3CDTF">2019-04-12T09:36:30Z</dcterms:created>
  <dcterms:modified xsi:type="dcterms:W3CDTF">2019-05-24T14:27:35Z</dcterms:modified>
</cp:coreProperties>
</file>