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302" r:id="rId5"/>
    <p:sldId id="262" r:id="rId6"/>
    <p:sldId id="303" r:id="rId7"/>
    <p:sldId id="264" r:id="rId8"/>
    <p:sldId id="304" r:id="rId9"/>
    <p:sldId id="266" r:id="rId10"/>
    <p:sldId id="305" r:id="rId11"/>
    <p:sldId id="268" r:id="rId12"/>
    <p:sldId id="306" r:id="rId13"/>
    <p:sldId id="270" r:id="rId14"/>
    <p:sldId id="307" r:id="rId15"/>
    <p:sldId id="272" r:id="rId16"/>
    <p:sldId id="308" r:id="rId17"/>
    <p:sldId id="274" r:id="rId18"/>
    <p:sldId id="309" r:id="rId19"/>
    <p:sldId id="276" r:id="rId20"/>
    <p:sldId id="310" r:id="rId21"/>
    <p:sldId id="280" r:id="rId22"/>
    <p:sldId id="278" r:id="rId23"/>
    <p:sldId id="311" r:id="rId24"/>
    <p:sldId id="281" r:id="rId25"/>
    <p:sldId id="312" r:id="rId26"/>
    <p:sldId id="283" r:id="rId27"/>
    <p:sldId id="313" r:id="rId28"/>
    <p:sldId id="285" r:id="rId29"/>
    <p:sldId id="314" r:id="rId30"/>
    <p:sldId id="287" r:id="rId31"/>
    <p:sldId id="315" r:id="rId32"/>
    <p:sldId id="291" r:id="rId33"/>
    <p:sldId id="289" r:id="rId34"/>
    <p:sldId id="316" r:id="rId35"/>
    <p:sldId id="292" r:id="rId36"/>
    <p:sldId id="317" r:id="rId37"/>
    <p:sldId id="294" r:id="rId38"/>
    <p:sldId id="318" r:id="rId39"/>
    <p:sldId id="296" r:id="rId40"/>
    <p:sldId id="319" r:id="rId41"/>
    <p:sldId id="298" r:id="rId42"/>
    <p:sldId id="320" r:id="rId43"/>
    <p:sldId id="300" r:id="rId44"/>
    <p:sldId id="321" r:id="rId4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2" y="-6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28/04/2013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2011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Aérodynamique et mécanique du vol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finesse d’un aéronef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l’angle du cône avant du fuselage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rapport entre la puissance et la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rapport entre la portance et la trainée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toutes les réponses sont fausses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8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L’équation de sustentation  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Fz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= 1/2 </a:t>
            </a:r>
            <a:r>
              <a:rPr lang="el-GR" sz="3000" dirty="0" smtClean="0">
                <a:latin typeface="Times New Roman"/>
                <a:cs typeface="Times New Roman"/>
              </a:rPr>
              <a:t>ρ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. V2 . S . Cz  permet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calculer le coefficient de trainée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 prévoir le poids des repas pouvant être servis à bord  durant 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vol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déterminer la portance d’un avion en fonction de sa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réponses a et b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799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L’équation de sustentation  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Fz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= 1/2 </a:t>
            </a:r>
            <a:r>
              <a:rPr lang="el-GR" sz="3000" dirty="0" smtClean="0">
                <a:latin typeface="Times New Roman"/>
                <a:cs typeface="Times New Roman"/>
              </a:rPr>
              <a:t>ρ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. V2 . S . Cz  permet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calculer le coefficient de trainée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de  prévoir le poids des repas pouvant être servis à bord  durant le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vol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 déterminer la portance d’un avion en fonction de sa vitesse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réponses a et b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094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Il existe différents types de volets hypersustentateurs. Un seul de ces systèmes ne produit pas de portance, lequel 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volet à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fente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aile à incidence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aérofrein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bec de bord d’attaque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52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Il existe différents types de volets hypersustentateurs. Un seul de ces systèmes ne produit pas de portance, lequel 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volet à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fente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aile à incidence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variable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aérofrein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bec de bord d’attaque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87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L’angle de portance nulle d’un profil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l’angle d’incidence qui correspond à une portance nulle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l’angle d’incidence qui correspond à une trainée  nulle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l’angle d’incidence qui correspond à un moment nul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égal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0° pour les profils creux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47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L’angle de portance nulle d’un profil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l’angle d’incidence qui correspond à une portance nulle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l’angle d’incidence qui correspond à une trainée  nulle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l’angle d’incidence qui correspond à un moment nul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égal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0° pour les profils creux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20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L’extrados d’une aile ou d’un profil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désigne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sa partie supérieure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sa partie inférieure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extrémités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aérofreins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206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L’extrados d’une aile ou d’un profil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désigne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 partie supérieure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sa partie inférieure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extrémités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aérofreins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33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L'allongement 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de l’aile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trapézoïdale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dont les dimensions sont données  par le plan ci-dessous,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402184"/>
            <a:ext cx="4114800" cy="272397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5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7,5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5135" y="1909398"/>
            <a:ext cx="4372881" cy="1510917"/>
            <a:chOff x="1368" y="-141"/>
            <a:chExt cx="5001" cy="125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372" y="115"/>
              <a:ext cx="495" cy="20"/>
            </a:xfrm>
            <a:custGeom>
              <a:avLst/>
              <a:gdLst>
                <a:gd name="T0" fmla="*/ 494 w 495"/>
                <a:gd name="T1" fmla="*/ 0 h 20"/>
                <a:gd name="T2" fmla="*/ 0 w 495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5" h="20">
                  <a:moveTo>
                    <a:pt x="494" y="0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72" y="686"/>
              <a:ext cx="567" cy="20"/>
            </a:xfrm>
            <a:custGeom>
              <a:avLst/>
              <a:gdLst>
                <a:gd name="T0" fmla="*/ 566 w 567"/>
                <a:gd name="T1" fmla="*/ 0 h 20"/>
                <a:gd name="T2" fmla="*/ 0 w 567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7" h="20">
                  <a:moveTo>
                    <a:pt x="566" y="0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622" y="259"/>
              <a:ext cx="20" cy="283"/>
            </a:xfrm>
            <a:custGeom>
              <a:avLst/>
              <a:gdLst>
                <a:gd name="T0" fmla="*/ 0 w 20"/>
                <a:gd name="T1" fmla="*/ 283 h 283"/>
                <a:gd name="T2" fmla="*/ 0 w 20"/>
                <a:gd name="T3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283">
                  <a:moveTo>
                    <a:pt x="0" y="283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540" y="533"/>
              <a:ext cx="159" cy="153"/>
            </a:xfrm>
            <a:custGeom>
              <a:avLst/>
              <a:gdLst>
                <a:gd name="T0" fmla="*/ 158 w 159"/>
                <a:gd name="T1" fmla="*/ 0 h 153"/>
                <a:gd name="T2" fmla="*/ 0 w 159"/>
                <a:gd name="T3" fmla="*/ 0 h 153"/>
                <a:gd name="T4" fmla="*/ 81 w 159"/>
                <a:gd name="T5" fmla="*/ 153 h 153"/>
                <a:gd name="T6" fmla="*/ 158 w 159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53">
                  <a:moveTo>
                    <a:pt x="158" y="0"/>
                  </a:moveTo>
                  <a:lnTo>
                    <a:pt x="0" y="0"/>
                  </a:lnTo>
                  <a:lnTo>
                    <a:pt x="81" y="153"/>
                  </a:lnTo>
                  <a:lnTo>
                    <a:pt x="1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545" y="115"/>
              <a:ext cx="159" cy="154"/>
            </a:xfrm>
            <a:custGeom>
              <a:avLst/>
              <a:gdLst>
                <a:gd name="T0" fmla="*/ 76 w 159"/>
                <a:gd name="T1" fmla="*/ 0 h 154"/>
                <a:gd name="T2" fmla="*/ 0 w 159"/>
                <a:gd name="T3" fmla="*/ 153 h 154"/>
                <a:gd name="T4" fmla="*/ 158 w 159"/>
                <a:gd name="T5" fmla="*/ 153 h 154"/>
                <a:gd name="T6" fmla="*/ 76 w 159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54">
                  <a:moveTo>
                    <a:pt x="76" y="0"/>
                  </a:moveTo>
                  <a:lnTo>
                    <a:pt x="0" y="153"/>
                  </a:lnTo>
                  <a:lnTo>
                    <a:pt x="158" y="153"/>
                  </a:lnTo>
                  <a:lnTo>
                    <a:pt x="7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1372" y="456"/>
              <a:ext cx="144" cy="96"/>
              <a:chOff x="1372" y="456"/>
              <a:chExt cx="144" cy="96"/>
            </a:xfrm>
          </p:grpSpPr>
          <p:sp>
            <p:nvSpPr>
              <p:cNvPr id="62" name="Freeform 9"/>
              <p:cNvSpPr>
                <a:spLocks/>
              </p:cNvSpPr>
              <p:nvPr/>
            </p:nvSpPr>
            <p:spPr bwMode="auto">
              <a:xfrm>
                <a:off x="1372" y="456"/>
                <a:ext cx="144" cy="96"/>
              </a:xfrm>
              <a:custGeom>
                <a:avLst/>
                <a:gdLst>
                  <a:gd name="T0" fmla="*/ 81 w 144"/>
                  <a:gd name="T1" fmla="*/ 19 h 96"/>
                  <a:gd name="T2" fmla="*/ 48 w 144"/>
                  <a:gd name="T3" fmla="*/ 19 h 96"/>
                  <a:gd name="T4" fmla="*/ 52 w 144"/>
                  <a:gd name="T5" fmla="*/ 24 h 96"/>
                  <a:gd name="T6" fmla="*/ 57 w 144"/>
                  <a:gd name="T7" fmla="*/ 24 h 96"/>
                  <a:gd name="T8" fmla="*/ 91 w 144"/>
                  <a:gd name="T9" fmla="*/ 57 h 96"/>
                  <a:gd name="T10" fmla="*/ 95 w 144"/>
                  <a:gd name="T11" fmla="*/ 67 h 96"/>
                  <a:gd name="T12" fmla="*/ 120 w 144"/>
                  <a:gd name="T13" fmla="*/ 91 h 96"/>
                  <a:gd name="T14" fmla="*/ 124 w 144"/>
                  <a:gd name="T15" fmla="*/ 91 h 96"/>
                  <a:gd name="T16" fmla="*/ 129 w 144"/>
                  <a:gd name="T17" fmla="*/ 96 h 96"/>
                  <a:gd name="T18" fmla="*/ 144 w 144"/>
                  <a:gd name="T19" fmla="*/ 96 h 96"/>
                  <a:gd name="T20" fmla="*/ 144 w 144"/>
                  <a:gd name="T21" fmla="*/ 72 h 96"/>
                  <a:gd name="T22" fmla="*/ 124 w 144"/>
                  <a:gd name="T23" fmla="*/ 72 h 96"/>
                  <a:gd name="T24" fmla="*/ 110 w 144"/>
                  <a:gd name="T25" fmla="*/ 57 h 96"/>
                  <a:gd name="T26" fmla="*/ 100 w 144"/>
                  <a:gd name="T27" fmla="*/ 43 h 96"/>
                  <a:gd name="T28" fmla="*/ 86 w 144"/>
                  <a:gd name="T29" fmla="*/ 28 h 96"/>
                  <a:gd name="T30" fmla="*/ 81 w 144"/>
                  <a:gd name="T31" fmla="*/ 1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4" h="96">
                    <a:moveTo>
                      <a:pt x="81" y="19"/>
                    </a:moveTo>
                    <a:lnTo>
                      <a:pt x="48" y="19"/>
                    </a:lnTo>
                    <a:lnTo>
                      <a:pt x="52" y="24"/>
                    </a:lnTo>
                    <a:lnTo>
                      <a:pt x="57" y="24"/>
                    </a:lnTo>
                    <a:lnTo>
                      <a:pt x="91" y="57"/>
                    </a:lnTo>
                    <a:lnTo>
                      <a:pt x="95" y="67"/>
                    </a:lnTo>
                    <a:lnTo>
                      <a:pt x="120" y="91"/>
                    </a:lnTo>
                    <a:lnTo>
                      <a:pt x="124" y="91"/>
                    </a:lnTo>
                    <a:lnTo>
                      <a:pt x="129" y="96"/>
                    </a:lnTo>
                    <a:lnTo>
                      <a:pt x="144" y="96"/>
                    </a:lnTo>
                    <a:lnTo>
                      <a:pt x="144" y="72"/>
                    </a:lnTo>
                    <a:lnTo>
                      <a:pt x="124" y="72"/>
                    </a:lnTo>
                    <a:lnTo>
                      <a:pt x="110" y="57"/>
                    </a:lnTo>
                    <a:lnTo>
                      <a:pt x="100" y="43"/>
                    </a:lnTo>
                    <a:lnTo>
                      <a:pt x="86" y="28"/>
                    </a:lnTo>
                    <a:lnTo>
                      <a:pt x="81" y="1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Freeform 10"/>
              <p:cNvSpPr>
                <a:spLocks/>
              </p:cNvSpPr>
              <p:nvPr/>
            </p:nvSpPr>
            <p:spPr bwMode="auto">
              <a:xfrm>
                <a:off x="1372" y="456"/>
                <a:ext cx="144" cy="96"/>
              </a:xfrm>
              <a:custGeom>
                <a:avLst/>
                <a:gdLst>
                  <a:gd name="T0" fmla="*/ 62 w 144"/>
                  <a:gd name="T1" fmla="*/ 4 h 96"/>
                  <a:gd name="T2" fmla="*/ 19 w 144"/>
                  <a:gd name="T3" fmla="*/ 4 h 96"/>
                  <a:gd name="T4" fmla="*/ 19 w 144"/>
                  <a:gd name="T5" fmla="*/ 9 h 96"/>
                  <a:gd name="T6" fmla="*/ 14 w 144"/>
                  <a:gd name="T7" fmla="*/ 9 h 96"/>
                  <a:gd name="T8" fmla="*/ 4 w 144"/>
                  <a:gd name="T9" fmla="*/ 19 h 96"/>
                  <a:gd name="T10" fmla="*/ 4 w 144"/>
                  <a:gd name="T11" fmla="*/ 28 h 96"/>
                  <a:gd name="T12" fmla="*/ 0 w 144"/>
                  <a:gd name="T13" fmla="*/ 33 h 96"/>
                  <a:gd name="T14" fmla="*/ 0 w 144"/>
                  <a:gd name="T15" fmla="*/ 62 h 96"/>
                  <a:gd name="T16" fmla="*/ 4 w 144"/>
                  <a:gd name="T17" fmla="*/ 62 h 96"/>
                  <a:gd name="T18" fmla="*/ 4 w 144"/>
                  <a:gd name="T19" fmla="*/ 72 h 96"/>
                  <a:gd name="T20" fmla="*/ 14 w 144"/>
                  <a:gd name="T21" fmla="*/ 81 h 96"/>
                  <a:gd name="T22" fmla="*/ 14 w 144"/>
                  <a:gd name="T23" fmla="*/ 86 h 96"/>
                  <a:gd name="T24" fmla="*/ 24 w 144"/>
                  <a:gd name="T25" fmla="*/ 86 h 96"/>
                  <a:gd name="T26" fmla="*/ 28 w 144"/>
                  <a:gd name="T27" fmla="*/ 91 h 96"/>
                  <a:gd name="T28" fmla="*/ 43 w 144"/>
                  <a:gd name="T29" fmla="*/ 91 h 96"/>
                  <a:gd name="T30" fmla="*/ 43 w 144"/>
                  <a:gd name="T31" fmla="*/ 76 h 96"/>
                  <a:gd name="T32" fmla="*/ 38 w 144"/>
                  <a:gd name="T33" fmla="*/ 76 h 96"/>
                  <a:gd name="T34" fmla="*/ 38 w 144"/>
                  <a:gd name="T35" fmla="*/ 72 h 96"/>
                  <a:gd name="T36" fmla="*/ 28 w 144"/>
                  <a:gd name="T37" fmla="*/ 72 h 96"/>
                  <a:gd name="T38" fmla="*/ 24 w 144"/>
                  <a:gd name="T39" fmla="*/ 67 h 96"/>
                  <a:gd name="T40" fmla="*/ 19 w 144"/>
                  <a:gd name="T41" fmla="*/ 67 h 96"/>
                  <a:gd name="T42" fmla="*/ 19 w 144"/>
                  <a:gd name="T43" fmla="*/ 62 h 96"/>
                  <a:gd name="T44" fmla="*/ 14 w 144"/>
                  <a:gd name="T45" fmla="*/ 57 h 96"/>
                  <a:gd name="T46" fmla="*/ 14 w 144"/>
                  <a:gd name="T47" fmla="*/ 33 h 96"/>
                  <a:gd name="T48" fmla="*/ 19 w 144"/>
                  <a:gd name="T49" fmla="*/ 33 h 96"/>
                  <a:gd name="T50" fmla="*/ 19 w 144"/>
                  <a:gd name="T51" fmla="*/ 28 h 96"/>
                  <a:gd name="T52" fmla="*/ 24 w 144"/>
                  <a:gd name="T53" fmla="*/ 28 h 96"/>
                  <a:gd name="T54" fmla="*/ 24 w 144"/>
                  <a:gd name="T55" fmla="*/ 24 h 96"/>
                  <a:gd name="T56" fmla="*/ 28 w 144"/>
                  <a:gd name="T57" fmla="*/ 24 h 96"/>
                  <a:gd name="T58" fmla="*/ 28 w 144"/>
                  <a:gd name="T59" fmla="*/ 19 h 96"/>
                  <a:gd name="T60" fmla="*/ 81 w 144"/>
                  <a:gd name="T61" fmla="*/ 19 h 96"/>
                  <a:gd name="T62" fmla="*/ 71 w 144"/>
                  <a:gd name="T63" fmla="*/ 14 h 96"/>
                  <a:gd name="T64" fmla="*/ 62 w 144"/>
                  <a:gd name="T6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4" h="96">
                    <a:moveTo>
                      <a:pt x="62" y="4"/>
                    </a:moveTo>
                    <a:lnTo>
                      <a:pt x="19" y="4"/>
                    </a:lnTo>
                    <a:lnTo>
                      <a:pt x="19" y="9"/>
                    </a:lnTo>
                    <a:lnTo>
                      <a:pt x="14" y="9"/>
                    </a:lnTo>
                    <a:lnTo>
                      <a:pt x="4" y="19"/>
                    </a:lnTo>
                    <a:lnTo>
                      <a:pt x="4" y="28"/>
                    </a:lnTo>
                    <a:lnTo>
                      <a:pt x="0" y="33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4" y="72"/>
                    </a:lnTo>
                    <a:lnTo>
                      <a:pt x="14" y="81"/>
                    </a:lnTo>
                    <a:lnTo>
                      <a:pt x="14" y="86"/>
                    </a:lnTo>
                    <a:lnTo>
                      <a:pt x="24" y="86"/>
                    </a:lnTo>
                    <a:lnTo>
                      <a:pt x="28" y="91"/>
                    </a:lnTo>
                    <a:lnTo>
                      <a:pt x="43" y="91"/>
                    </a:lnTo>
                    <a:lnTo>
                      <a:pt x="43" y="76"/>
                    </a:lnTo>
                    <a:lnTo>
                      <a:pt x="38" y="76"/>
                    </a:lnTo>
                    <a:lnTo>
                      <a:pt x="38" y="72"/>
                    </a:lnTo>
                    <a:lnTo>
                      <a:pt x="28" y="72"/>
                    </a:lnTo>
                    <a:lnTo>
                      <a:pt x="24" y="67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4" y="57"/>
                    </a:lnTo>
                    <a:lnTo>
                      <a:pt x="14" y="33"/>
                    </a:lnTo>
                    <a:lnTo>
                      <a:pt x="19" y="33"/>
                    </a:lnTo>
                    <a:lnTo>
                      <a:pt x="19" y="28"/>
                    </a:lnTo>
                    <a:lnTo>
                      <a:pt x="24" y="28"/>
                    </a:lnTo>
                    <a:lnTo>
                      <a:pt x="24" y="24"/>
                    </a:lnTo>
                    <a:lnTo>
                      <a:pt x="28" y="24"/>
                    </a:lnTo>
                    <a:lnTo>
                      <a:pt x="28" y="19"/>
                    </a:lnTo>
                    <a:lnTo>
                      <a:pt x="81" y="19"/>
                    </a:lnTo>
                    <a:lnTo>
                      <a:pt x="71" y="14"/>
                    </a:lnTo>
                    <a:lnTo>
                      <a:pt x="62" y="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Rectangle 11"/>
              <p:cNvSpPr>
                <a:spLocks/>
              </p:cNvSpPr>
              <p:nvPr/>
            </p:nvSpPr>
            <p:spPr bwMode="auto">
              <a:xfrm>
                <a:off x="1496" y="456"/>
                <a:ext cx="19" cy="7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Freeform 12"/>
              <p:cNvSpPr>
                <a:spLocks/>
              </p:cNvSpPr>
              <p:nvPr/>
            </p:nvSpPr>
            <p:spPr bwMode="auto">
              <a:xfrm>
                <a:off x="1372" y="456"/>
                <a:ext cx="144" cy="96"/>
              </a:xfrm>
              <a:custGeom>
                <a:avLst/>
                <a:gdLst>
                  <a:gd name="T0" fmla="*/ 48 w 144"/>
                  <a:gd name="T1" fmla="*/ 0 h 96"/>
                  <a:gd name="T2" fmla="*/ 33 w 144"/>
                  <a:gd name="T3" fmla="*/ 0 h 96"/>
                  <a:gd name="T4" fmla="*/ 28 w 144"/>
                  <a:gd name="T5" fmla="*/ 4 h 96"/>
                  <a:gd name="T6" fmla="*/ 52 w 144"/>
                  <a:gd name="T7" fmla="*/ 4 h 96"/>
                  <a:gd name="T8" fmla="*/ 48 w 144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48" y="0"/>
                    </a:moveTo>
                    <a:lnTo>
                      <a:pt x="33" y="0"/>
                    </a:lnTo>
                    <a:lnTo>
                      <a:pt x="28" y="4"/>
                    </a:lnTo>
                    <a:lnTo>
                      <a:pt x="52" y="4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1411" y="235"/>
              <a:ext cx="105" cy="144"/>
              <a:chOff x="1411" y="235"/>
              <a:chExt cx="105" cy="144"/>
            </a:xfrm>
          </p:grpSpPr>
          <p:sp>
            <p:nvSpPr>
              <p:cNvPr id="58" name="Rectangle 14"/>
              <p:cNvSpPr>
                <a:spLocks/>
              </p:cNvSpPr>
              <p:nvPr/>
            </p:nvSpPr>
            <p:spPr bwMode="auto">
              <a:xfrm>
                <a:off x="1411" y="359"/>
                <a:ext cx="10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Freeform 15"/>
              <p:cNvSpPr>
                <a:spLocks/>
              </p:cNvSpPr>
              <p:nvPr/>
            </p:nvSpPr>
            <p:spPr bwMode="auto">
              <a:xfrm>
                <a:off x="1411" y="235"/>
                <a:ext cx="105" cy="144"/>
              </a:xfrm>
              <a:custGeom>
                <a:avLst/>
                <a:gdLst>
                  <a:gd name="T0" fmla="*/ 105 w 105"/>
                  <a:gd name="T1" fmla="*/ 62 h 144"/>
                  <a:gd name="T2" fmla="*/ 19 w 105"/>
                  <a:gd name="T3" fmla="*/ 62 h 144"/>
                  <a:gd name="T4" fmla="*/ 14 w 105"/>
                  <a:gd name="T5" fmla="*/ 67 h 144"/>
                  <a:gd name="T6" fmla="*/ 9 w 105"/>
                  <a:gd name="T7" fmla="*/ 67 h 144"/>
                  <a:gd name="T8" fmla="*/ 4 w 105"/>
                  <a:gd name="T9" fmla="*/ 71 h 144"/>
                  <a:gd name="T10" fmla="*/ 4 w 105"/>
                  <a:gd name="T11" fmla="*/ 76 h 144"/>
                  <a:gd name="T12" fmla="*/ 0 w 105"/>
                  <a:gd name="T13" fmla="*/ 76 h 144"/>
                  <a:gd name="T14" fmla="*/ 0 w 105"/>
                  <a:gd name="T15" fmla="*/ 110 h 144"/>
                  <a:gd name="T16" fmla="*/ 4 w 105"/>
                  <a:gd name="T17" fmla="*/ 110 h 144"/>
                  <a:gd name="T18" fmla="*/ 4 w 105"/>
                  <a:gd name="T19" fmla="*/ 115 h 144"/>
                  <a:gd name="T20" fmla="*/ 14 w 105"/>
                  <a:gd name="T21" fmla="*/ 124 h 144"/>
                  <a:gd name="T22" fmla="*/ 33 w 105"/>
                  <a:gd name="T23" fmla="*/ 124 h 144"/>
                  <a:gd name="T24" fmla="*/ 24 w 105"/>
                  <a:gd name="T25" fmla="*/ 115 h 144"/>
                  <a:gd name="T26" fmla="*/ 19 w 105"/>
                  <a:gd name="T27" fmla="*/ 115 h 144"/>
                  <a:gd name="T28" fmla="*/ 19 w 105"/>
                  <a:gd name="T29" fmla="*/ 110 h 144"/>
                  <a:gd name="T30" fmla="*/ 14 w 105"/>
                  <a:gd name="T31" fmla="*/ 105 h 144"/>
                  <a:gd name="T32" fmla="*/ 14 w 105"/>
                  <a:gd name="T33" fmla="*/ 91 h 144"/>
                  <a:gd name="T34" fmla="*/ 19 w 105"/>
                  <a:gd name="T35" fmla="*/ 86 h 144"/>
                  <a:gd name="T36" fmla="*/ 19 w 105"/>
                  <a:gd name="T37" fmla="*/ 81 h 144"/>
                  <a:gd name="T38" fmla="*/ 105 w 105"/>
                  <a:gd name="T39" fmla="*/ 81 h 144"/>
                  <a:gd name="T40" fmla="*/ 105 w 105"/>
                  <a:gd name="T41" fmla="*/ 6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5" h="144">
                    <a:moveTo>
                      <a:pt x="105" y="62"/>
                    </a:moveTo>
                    <a:lnTo>
                      <a:pt x="19" y="62"/>
                    </a:lnTo>
                    <a:lnTo>
                      <a:pt x="14" y="67"/>
                    </a:lnTo>
                    <a:lnTo>
                      <a:pt x="9" y="67"/>
                    </a:lnTo>
                    <a:lnTo>
                      <a:pt x="4" y="71"/>
                    </a:lnTo>
                    <a:lnTo>
                      <a:pt x="4" y="76"/>
                    </a:lnTo>
                    <a:lnTo>
                      <a:pt x="0" y="76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4" y="115"/>
                    </a:lnTo>
                    <a:lnTo>
                      <a:pt x="14" y="124"/>
                    </a:lnTo>
                    <a:lnTo>
                      <a:pt x="33" y="124"/>
                    </a:lnTo>
                    <a:lnTo>
                      <a:pt x="24" y="115"/>
                    </a:lnTo>
                    <a:lnTo>
                      <a:pt x="19" y="115"/>
                    </a:lnTo>
                    <a:lnTo>
                      <a:pt x="19" y="110"/>
                    </a:lnTo>
                    <a:lnTo>
                      <a:pt x="14" y="105"/>
                    </a:lnTo>
                    <a:lnTo>
                      <a:pt x="14" y="91"/>
                    </a:lnTo>
                    <a:lnTo>
                      <a:pt x="19" y="86"/>
                    </a:lnTo>
                    <a:lnTo>
                      <a:pt x="19" y="81"/>
                    </a:lnTo>
                    <a:lnTo>
                      <a:pt x="105" y="81"/>
                    </a:lnTo>
                    <a:lnTo>
                      <a:pt x="105" y="62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Freeform 16"/>
              <p:cNvSpPr>
                <a:spLocks/>
              </p:cNvSpPr>
              <p:nvPr/>
            </p:nvSpPr>
            <p:spPr bwMode="auto">
              <a:xfrm>
                <a:off x="1411" y="235"/>
                <a:ext cx="105" cy="144"/>
              </a:xfrm>
              <a:custGeom>
                <a:avLst/>
                <a:gdLst>
                  <a:gd name="T0" fmla="*/ 19 w 105"/>
                  <a:gd name="T1" fmla="*/ 47 h 144"/>
                  <a:gd name="T2" fmla="*/ 4 w 105"/>
                  <a:gd name="T3" fmla="*/ 47 h 144"/>
                  <a:gd name="T4" fmla="*/ 4 w 105"/>
                  <a:gd name="T5" fmla="*/ 52 h 144"/>
                  <a:gd name="T6" fmla="*/ 14 w 105"/>
                  <a:gd name="T7" fmla="*/ 62 h 144"/>
                  <a:gd name="T8" fmla="*/ 33 w 105"/>
                  <a:gd name="T9" fmla="*/ 62 h 144"/>
                  <a:gd name="T10" fmla="*/ 28 w 105"/>
                  <a:gd name="T11" fmla="*/ 57 h 144"/>
                  <a:gd name="T12" fmla="*/ 24 w 105"/>
                  <a:gd name="T13" fmla="*/ 57 h 144"/>
                  <a:gd name="T14" fmla="*/ 24 w 105"/>
                  <a:gd name="T15" fmla="*/ 52 h 144"/>
                  <a:gd name="T16" fmla="*/ 19 w 105"/>
                  <a:gd name="T17" fmla="*/ 52 h 144"/>
                  <a:gd name="T18" fmla="*/ 19 w 105"/>
                  <a:gd name="T19" fmla="*/ 4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5" h="144">
                    <a:moveTo>
                      <a:pt x="19" y="47"/>
                    </a:moveTo>
                    <a:lnTo>
                      <a:pt x="4" y="47"/>
                    </a:lnTo>
                    <a:lnTo>
                      <a:pt x="4" y="52"/>
                    </a:lnTo>
                    <a:lnTo>
                      <a:pt x="14" y="62"/>
                    </a:lnTo>
                    <a:lnTo>
                      <a:pt x="33" y="62"/>
                    </a:lnTo>
                    <a:lnTo>
                      <a:pt x="28" y="57"/>
                    </a:lnTo>
                    <a:lnTo>
                      <a:pt x="24" y="57"/>
                    </a:lnTo>
                    <a:lnTo>
                      <a:pt x="24" y="52"/>
                    </a:lnTo>
                    <a:lnTo>
                      <a:pt x="19" y="52"/>
                    </a:lnTo>
                    <a:lnTo>
                      <a:pt x="19" y="4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Freeform 17"/>
              <p:cNvSpPr>
                <a:spLocks/>
              </p:cNvSpPr>
              <p:nvPr/>
            </p:nvSpPr>
            <p:spPr bwMode="auto">
              <a:xfrm>
                <a:off x="1411" y="235"/>
                <a:ext cx="105" cy="144"/>
              </a:xfrm>
              <a:custGeom>
                <a:avLst/>
                <a:gdLst>
                  <a:gd name="T0" fmla="*/ 105 w 105"/>
                  <a:gd name="T1" fmla="*/ 0 h 144"/>
                  <a:gd name="T2" fmla="*/ 19 w 105"/>
                  <a:gd name="T3" fmla="*/ 0 h 144"/>
                  <a:gd name="T4" fmla="*/ 14 w 105"/>
                  <a:gd name="T5" fmla="*/ 4 h 144"/>
                  <a:gd name="T6" fmla="*/ 9 w 105"/>
                  <a:gd name="T7" fmla="*/ 4 h 144"/>
                  <a:gd name="T8" fmla="*/ 9 w 105"/>
                  <a:gd name="T9" fmla="*/ 9 h 144"/>
                  <a:gd name="T10" fmla="*/ 4 w 105"/>
                  <a:gd name="T11" fmla="*/ 9 h 144"/>
                  <a:gd name="T12" fmla="*/ 4 w 105"/>
                  <a:gd name="T13" fmla="*/ 14 h 144"/>
                  <a:gd name="T14" fmla="*/ 0 w 105"/>
                  <a:gd name="T15" fmla="*/ 19 h 144"/>
                  <a:gd name="T16" fmla="*/ 0 w 105"/>
                  <a:gd name="T17" fmla="*/ 47 h 144"/>
                  <a:gd name="T18" fmla="*/ 14 w 105"/>
                  <a:gd name="T19" fmla="*/ 47 h 144"/>
                  <a:gd name="T20" fmla="*/ 14 w 105"/>
                  <a:gd name="T21" fmla="*/ 28 h 144"/>
                  <a:gd name="T22" fmla="*/ 24 w 105"/>
                  <a:gd name="T23" fmla="*/ 19 h 144"/>
                  <a:gd name="T24" fmla="*/ 105 w 105"/>
                  <a:gd name="T25" fmla="*/ 19 h 144"/>
                  <a:gd name="T26" fmla="*/ 105 w 105"/>
                  <a:gd name="T27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5" h="144">
                    <a:moveTo>
                      <a:pt x="105" y="0"/>
                    </a:moveTo>
                    <a:lnTo>
                      <a:pt x="19" y="0"/>
                    </a:lnTo>
                    <a:lnTo>
                      <a:pt x="14" y="4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4" y="14"/>
                    </a:lnTo>
                    <a:lnTo>
                      <a:pt x="0" y="19"/>
                    </a:lnTo>
                    <a:lnTo>
                      <a:pt x="0" y="47"/>
                    </a:lnTo>
                    <a:lnTo>
                      <a:pt x="14" y="47"/>
                    </a:lnTo>
                    <a:lnTo>
                      <a:pt x="14" y="28"/>
                    </a:lnTo>
                    <a:lnTo>
                      <a:pt x="24" y="19"/>
                    </a:lnTo>
                    <a:lnTo>
                      <a:pt x="105" y="19"/>
                    </a:lnTo>
                    <a:lnTo>
                      <a:pt x="105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1867" y="705"/>
              <a:ext cx="20" cy="399"/>
            </a:xfrm>
            <a:custGeom>
              <a:avLst/>
              <a:gdLst>
                <a:gd name="T0" fmla="*/ 0 w 20"/>
                <a:gd name="T1" fmla="*/ 0 h 399"/>
                <a:gd name="T2" fmla="*/ 0 w 20"/>
                <a:gd name="T3" fmla="*/ 39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99">
                  <a:moveTo>
                    <a:pt x="0" y="0"/>
                  </a:moveTo>
                  <a:lnTo>
                    <a:pt x="0" y="398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2011" y="1017"/>
              <a:ext cx="1689" cy="20"/>
            </a:xfrm>
            <a:custGeom>
              <a:avLst/>
              <a:gdLst>
                <a:gd name="T0" fmla="*/ 0 w 1689"/>
                <a:gd name="T1" fmla="*/ 0 h 20"/>
                <a:gd name="T2" fmla="*/ 1689 w 168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89" h="20">
                  <a:moveTo>
                    <a:pt x="0" y="0"/>
                  </a:moveTo>
                  <a:lnTo>
                    <a:pt x="1689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1867" y="936"/>
              <a:ext cx="153" cy="158"/>
            </a:xfrm>
            <a:custGeom>
              <a:avLst/>
              <a:gdLst>
                <a:gd name="T0" fmla="*/ 153 w 153"/>
                <a:gd name="T1" fmla="*/ 0 h 158"/>
                <a:gd name="T2" fmla="*/ 0 w 153"/>
                <a:gd name="T3" fmla="*/ 81 h 158"/>
                <a:gd name="T4" fmla="*/ 153 w 153"/>
                <a:gd name="T5" fmla="*/ 158 h 158"/>
                <a:gd name="T6" fmla="*/ 153 w 153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58">
                  <a:moveTo>
                    <a:pt x="153" y="0"/>
                  </a:moveTo>
                  <a:lnTo>
                    <a:pt x="0" y="81"/>
                  </a:lnTo>
                  <a:lnTo>
                    <a:pt x="153" y="158"/>
                  </a:lnTo>
                  <a:lnTo>
                    <a:pt x="15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21"/>
            <p:cNvSpPr>
              <a:spLocks/>
            </p:cNvSpPr>
            <p:nvPr/>
          </p:nvSpPr>
          <p:spPr bwMode="auto">
            <a:xfrm>
              <a:off x="3859" y="705"/>
              <a:ext cx="20" cy="399"/>
            </a:xfrm>
            <a:custGeom>
              <a:avLst/>
              <a:gdLst>
                <a:gd name="T0" fmla="*/ 0 w 20"/>
                <a:gd name="T1" fmla="*/ 0 h 399"/>
                <a:gd name="T2" fmla="*/ 0 w 20"/>
                <a:gd name="T3" fmla="*/ 39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99">
                  <a:moveTo>
                    <a:pt x="0" y="0"/>
                  </a:moveTo>
                  <a:lnTo>
                    <a:pt x="0" y="398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3691" y="941"/>
              <a:ext cx="153" cy="158"/>
            </a:xfrm>
            <a:custGeom>
              <a:avLst/>
              <a:gdLst>
                <a:gd name="T0" fmla="*/ 0 w 153"/>
                <a:gd name="T1" fmla="*/ 0 h 158"/>
                <a:gd name="T2" fmla="*/ 0 w 153"/>
                <a:gd name="T3" fmla="*/ 158 h 158"/>
                <a:gd name="T4" fmla="*/ 153 w 153"/>
                <a:gd name="T5" fmla="*/ 76 h 158"/>
                <a:gd name="T6" fmla="*/ 0 w 153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58">
                  <a:moveTo>
                    <a:pt x="0" y="0"/>
                  </a:moveTo>
                  <a:lnTo>
                    <a:pt x="0" y="158"/>
                  </a:lnTo>
                  <a:lnTo>
                    <a:pt x="153" y="7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4003" y="1017"/>
              <a:ext cx="1656" cy="20"/>
            </a:xfrm>
            <a:custGeom>
              <a:avLst/>
              <a:gdLst>
                <a:gd name="T0" fmla="*/ 0 w 1656"/>
                <a:gd name="T1" fmla="*/ 0 h 20"/>
                <a:gd name="T2" fmla="*/ 1655 w 1656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56" h="20">
                  <a:moveTo>
                    <a:pt x="0" y="0"/>
                  </a:moveTo>
                  <a:lnTo>
                    <a:pt x="1655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24"/>
            <p:cNvSpPr>
              <a:spLocks/>
            </p:cNvSpPr>
            <p:nvPr/>
          </p:nvSpPr>
          <p:spPr bwMode="auto">
            <a:xfrm>
              <a:off x="3859" y="936"/>
              <a:ext cx="153" cy="158"/>
            </a:xfrm>
            <a:custGeom>
              <a:avLst/>
              <a:gdLst>
                <a:gd name="T0" fmla="*/ 153 w 153"/>
                <a:gd name="T1" fmla="*/ 0 h 158"/>
                <a:gd name="T2" fmla="*/ 0 w 153"/>
                <a:gd name="T3" fmla="*/ 81 h 158"/>
                <a:gd name="T4" fmla="*/ 153 w 153"/>
                <a:gd name="T5" fmla="*/ 158 h 158"/>
                <a:gd name="T6" fmla="*/ 153 w 153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58">
                  <a:moveTo>
                    <a:pt x="153" y="0"/>
                  </a:moveTo>
                  <a:lnTo>
                    <a:pt x="0" y="81"/>
                  </a:lnTo>
                  <a:lnTo>
                    <a:pt x="153" y="158"/>
                  </a:lnTo>
                  <a:lnTo>
                    <a:pt x="15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25"/>
            <p:cNvSpPr>
              <a:spLocks/>
            </p:cNvSpPr>
            <p:nvPr/>
          </p:nvSpPr>
          <p:spPr bwMode="auto">
            <a:xfrm>
              <a:off x="5803" y="115"/>
              <a:ext cx="561" cy="20"/>
            </a:xfrm>
            <a:custGeom>
              <a:avLst/>
              <a:gdLst>
                <a:gd name="T0" fmla="*/ 0 w 561"/>
                <a:gd name="T1" fmla="*/ 0 h 20"/>
                <a:gd name="T2" fmla="*/ 561 w 56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1" h="20">
                  <a:moveTo>
                    <a:pt x="0" y="0"/>
                  </a:moveTo>
                  <a:lnTo>
                    <a:pt x="561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auto">
            <a:xfrm>
              <a:off x="5803" y="705"/>
              <a:ext cx="561" cy="20"/>
            </a:xfrm>
            <a:custGeom>
              <a:avLst/>
              <a:gdLst>
                <a:gd name="T0" fmla="*/ 0 w 561"/>
                <a:gd name="T1" fmla="*/ 0 h 20"/>
                <a:gd name="T2" fmla="*/ 561 w 56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1" h="20">
                  <a:moveTo>
                    <a:pt x="0" y="0"/>
                  </a:moveTo>
                  <a:lnTo>
                    <a:pt x="561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6120" y="259"/>
              <a:ext cx="20" cy="302"/>
            </a:xfrm>
            <a:custGeom>
              <a:avLst/>
              <a:gdLst>
                <a:gd name="T0" fmla="*/ 0 w 20"/>
                <a:gd name="T1" fmla="*/ 302 h 302"/>
                <a:gd name="T2" fmla="*/ 0 w 20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02">
                  <a:moveTo>
                    <a:pt x="0" y="302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>
              <a:off x="6038" y="552"/>
              <a:ext cx="158" cy="153"/>
            </a:xfrm>
            <a:custGeom>
              <a:avLst/>
              <a:gdLst>
                <a:gd name="T0" fmla="*/ 158 w 158"/>
                <a:gd name="T1" fmla="*/ 0 h 153"/>
                <a:gd name="T2" fmla="*/ 0 w 158"/>
                <a:gd name="T3" fmla="*/ 0 h 153"/>
                <a:gd name="T4" fmla="*/ 81 w 158"/>
                <a:gd name="T5" fmla="*/ 153 h 153"/>
                <a:gd name="T6" fmla="*/ 158 w 158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53">
                  <a:moveTo>
                    <a:pt x="158" y="0"/>
                  </a:moveTo>
                  <a:lnTo>
                    <a:pt x="0" y="0"/>
                  </a:lnTo>
                  <a:lnTo>
                    <a:pt x="81" y="153"/>
                  </a:lnTo>
                  <a:lnTo>
                    <a:pt x="1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6043" y="115"/>
              <a:ext cx="158" cy="154"/>
            </a:xfrm>
            <a:custGeom>
              <a:avLst/>
              <a:gdLst>
                <a:gd name="T0" fmla="*/ 76 w 158"/>
                <a:gd name="T1" fmla="*/ 0 h 154"/>
                <a:gd name="T2" fmla="*/ 0 w 158"/>
                <a:gd name="T3" fmla="*/ 153 h 154"/>
                <a:gd name="T4" fmla="*/ 158 w 158"/>
                <a:gd name="T5" fmla="*/ 153 h 154"/>
                <a:gd name="T6" fmla="*/ 76 w 158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54">
                  <a:moveTo>
                    <a:pt x="76" y="0"/>
                  </a:moveTo>
                  <a:lnTo>
                    <a:pt x="0" y="153"/>
                  </a:lnTo>
                  <a:lnTo>
                    <a:pt x="158" y="153"/>
                  </a:lnTo>
                  <a:lnTo>
                    <a:pt x="7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5884" y="470"/>
              <a:ext cx="144" cy="96"/>
              <a:chOff x="5884" y="470"/>
              <a:chExt cx="144" cy="96"/>
            </a:xfrm>
          </p:grpSpPr>
          <p:sp>
            <p:nvSpPr>
              <p:cNvPr id="54" name="Freeform 31"/>
              <p:cNvSpPr>
                <a:spLocks/>
              </p:cNvSpPr>
              <p:nvPr/>
            </p:nvSpPr>
            <p:spPr bwMode="auto">
              <a:xfrm>
                <a:off x="5884" y="470"/>
                <a:ext cx="144" cy="96"/>
              </a:xfrm>
              <a:custGeom>
                <a:avLst/>
                <a:gdLst>
                  <a:gd name="T0" fmla="*/ 67 w 144"/>
                  <a:gd name="T1" fmla="*/ 9 h 96"/>
                  <a:gd name="T2" fmla="*/ 14 w 144"/>
                  <a:gd name="T3" fmla="*/ 9 h 96"/>
                  <a:gd name="T4" fmla="*/ 9 w 144"/>
                  <a:gd name="T5" fmla="*/ 14 h 96"/>
                  <a:gd name="T6" fmla="*/ 9 w 144"/>
                  <a:gd name="T7" fmla="*/ 19 h 96"/>
                  <a:gd name="T8" fmla="*/ 47 w 144"/>
                  <a:gd name="T9" fmla="*/ 19 h 96"/>
                  <a:gd name="T10" fmla="*/ 47 w 144"/>
                  <a:gd name="T11" fmla="*/ 24 h 96"/>
                  <a:gd name="T12" fmla="*/ 57 w 144"/>
                  <a:gd name="T13" fmla="*/ 24 h 96"/>
                  <a:gd name="T14" fmla="*/ 57 w 144"/>
                  <a:gd name="T15" fmla="*/ 28 h 96"/>
                  <a:gd name="T16" fmla="*/ 62 w 144"/>
                  <a:gd name="T17" fmla="*/ 28 h 96"/>
                  <a:gd name="T18" fmla="*/ 91 w 144"/>
                  <a:gd name="T19" fmla="*/ 57 h 96"/>
                  <a:gd name="T20" fmla="*/ 96 w 144"/>
                  <a:gd name="T21" fmla="*/ 67 h 96"/>
                  <a:gd name="T22" fmla="*/ 120 w 144"/>
                  <a:gd name="T23" fmla="*/ 91 h 96"/>
                  <a:gd name="T24" fmla="*/ 124 w 144"/>
                  <a:gd name="T25" fmla="*/ 91 h 96"/>
                  <a:gd name="T26" fmla="*/ 129 w 144"/>
                  <a:gd name="T27" fmla="*/ 95 h 96"/>
                  <a:gd name="T28" fmla="*/ 143 w 144"/>
                  <a:gd name="T29" fmla="*/ 95 h 96"/>
                  <a:gd name="T30" fmla="*/ 143 w 144"/>
                  <a:gd name="T31" fmla="*/ 71 h 96"/>
                  <a:gd name="T32" fmla="*/ 124 w 144"/>
                  <a:gd name="T33" fmla="*/ 71 h 96"/>
                  <a:gd name="T34" fmla="*/ 110 w 144"/>
                  <a:gd name="T35" fmla="*/ 57 h 96"/>
                  <a:gd name="T36" fmla="*/ 100 w 144"/>
                  <a:gd name="T37" fmla="*/ 43 h 96"/>
                  <a:gd name="T38" fmla="*/ 81 w 144"/>
                  <a:gd name="T39" fmla="*/ 24 h 96"/>
                  <a:gd name="T40" fmla="*/ 71 w 144"/>
                  <a:gd name="T41" fmla="*/ 19 h 96"/>
                  <a:gd name="T42" fmla="*/ 71 w 144"/>
                  <a:gd name="T43" fmla="*/ 14 h 96"/>
                  <a:gd name="T44" fmla="*/ 67 w 144"/>
                  <a:gd name="T45" fmla="*/ 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4" h="96">
                    <a:moveTo>
                      <a:pt x="67" y="9"/>
                    </a:moveTo>
                    <a:lnTo>
                      <a:pt x="14" y="9"/>
                    </a:lnTo>
                    <a:lnTo>
                      <a:pt x="9" y="14"/>
                    </a:lnTo>
                    <a:lnTo>
                      <a:pt x="9" y="19"/>
                    </a:lnTo>
                    <a:lnTo>
                      <a:pt x="47" y="19"/>
                    </a:lnTo>
                    <a:lnTo>
                      <a:pt x="47" y="24"/>
                    </a:lnTo>
                    <a:lnTo>
                      <a:pt x="57" y="24"/>
                    </a:lnTo>
                    <a:lnTo>
                      <a:pt x="57" y="28"/>
                    </a:lnTo>
                    <a:lnTo>
                      <a:pt x="62" y="28"/>
                    </a:lnTo>
                    <a:lnTo>
                      <a:pt x="91" y="57"/>
                    </a:lnTo>
                    <a:lnTo>
                      <a:pt x="96" y="67"/>
                    </a:lnTo>
                    <a:lnTo>
                      <a:pt x="120" y="91"/>
                    </a:lnTo>
                    <a:lnTo>
                      <a:pt x="124" y="91"/>
                    </a:lnTo>
                    <a:lnTo>
                      <a:pt x="129" y="95"/>
                    </a:lnTo>
                    <a:lnTo>
                      <a:pt x="143" y="95"/>
                    </a:lnTo>
                    <a:lnTo>
                      <a:pt x="143" y="71"/>
                    </a:lnTo>
                    <a:lnTo>
                      <a:pt x="124" y="71"/>
                    </a:lnTo>
                    <a:lnTo>
                      <a:pt x="110" y="57"/>
                    </a:lnTo>
                    <a:lnTo>
                      <a:pt x="100" y="43"/>
                    </a:lnTo>
                    <a:lnTo>
                      <a:pt x="81" y="24"/>
                    </a:lnTo>
                    <a:lnTo>
                      <a:pt x="71" y="19"/>
                    </a:lnTo>
                    <a:lnTo>
                      <a:pt x="71" y="14"/>
                    </a:lnTo>
                    <a:lnTo>
                      <a:pt x="67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Freeform 32"/>
              <p:cNvSpPr>
                <a:spLocks/>
              </p:cNvSpPr>
              <p:nvPr/>
            </p:nvSpPr>
            <p:spPr bwMode="auto">
              <a:xfrm>
                <a:off x="5884" y="470"/>
                <a:ext cx="144" cy="96"/>
              </a:xfrm>
              <a:custGeom>
                <a:avLst/>
                <a:gdLst>
                  <a:gd name="T0" fmla="*/ 33 w 144"/>
                  <a:gd name="T1" fmla="*/ 19 h 96"/>
                  <a:gd name="T2" fmla="*/ 4 w 144"/>
                  <a:gd name="T3" fmla="*/ 19 h 96"/>
                  <a:gd name="T4" fmla="*/ 4 w 144"/>
                  <a:gd name="T5" fmla="*/ 28 h 96"/>
                  <a:gd name="T6" fmla="*/ 0 w 144"/>
                  <a:gd name="T7" fmla="*/ 33 h 96"/>
                  <a:gd name="T8" fmla="*/ 0 w 144"/>
                  <a:gd name="T9" fmla="*/ 62 h 96"/>
                  <a:gd name="T10" fmla="*/ 4 w 144"/>
                  <a:gd name="T11" fmla="*/ 67 h 96"/>
                  <a:gd name="T12" fmla="*/ 4 w 144"/>
                  <a:gd name="T13" fmla="*/ 71 h 96"/>
                  <a:gd name="T14" fmla="*/ 14 w 144"/>
                  <a:gd name="T15" fmla="*/ 81 h 96"/>
                  <a:gd name="T16" fmla="*/ 14 w 144"/>
                  <a:gd name="T17" fmla="*/ 86 h 96"/>
                  <a:gd name="T18" fmla="*/ 23 w 144"/>
                  <a:gd name="T19" fmla="*/ 86 h 96"/>
                  <a:gd name="T20" fmla="*/ 28 w 144"/>
                  <a:gd name="T21" fmla="*/ 91 h 96"/>
                  <a:gd name="T22" fmla="*/ 43 w 144"/>
                  <a:gd name="T23" fmla="*/ 91 h 96"/>
                  <a:gd name="T24" fmla="*/ 43 w 144"/>
                  <a:gd name="T25" fmla="*/ 76 h 96"/>
                  <a:gd name="T26" fmla="*/ 38 w 144"/>
                  <a:gd name="T27" fmla="*/ 76 h 96"/>
                  <a:gd name="T28" fmla="*/ 33 w 144"/>
                  <a:gd name="T29" fmla="*/ 71 h 96"/>
                  <a:gd name="T30" fmla="*/ 28 w 144"/>
                  <a:gd name="T31" fmla="*/ 71 h 96"/>
                  <a:gd name="T32" fmla="*/ 23 w 144"/>
                  <a:gd name="T33" fmla="*/ 67 h 96"/>
                  <a:gd name="T34" fmla="*/ 19 w 144"/>
                  <a:gd name="T35" fmla="*/ 67 h 96"/>
                  <a:gd name="T36" fmla="*/ 19 w 144"/>
                  <a:gd name="T37" fmla="*/ 62 h 96"/>
                  <a:gd name="T38" fmla="*/ 14 w 144"/>
                  <a:gd name="T39" fmla="*/ 57 h 96"/>
                  <a:gd name="T40" fmla="*/ 14 w 144"/>
                  <a:gd name="T41" fmla="*/ 38 h 96"/>
                  <a:gd name="T42" fmla="*/ 19 w 144"/>
                  <a:gd name="T43" fmla="*/ 33 h 96"/>
                  <a:gd name="T44" fmla="*/ 19 w 144"/>
                  <a:gd name="T45" fmla="*/ 28 h 96"/>
                  <a:gd name="T46" fmla="*/ 23 w 144"/>
                  <a:gd name="T47" fmla="*/ 28 h 96"/>
                  <a:gd name="T48" fmla="*/ 23 w 144"/>
                  <a:gd name="T49" fmla="*/ 24 h 96"/>
                  <a:gd name="T50" fmla="*/ 28 w 144"/>
                  <a:gd name="T51" fmla="*/ 24 h 96"/>
                  <a:gd name="T52" fmla="*/ 33 w 144"/>
                  <a:gd name="T53" fmla="*/ 1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44" h="96">
                    <a:moveTo>
                      <a:pt x="33" y="19"/>
                    </a:moveTo>
                    <a:lnTo>
                      <a:pt x="4" y="19"/>
                    </a:lnTo>
                    <a:lnTo>
                      <a:pt x="4" y="28"/>
                    </a:lnTo>
                    <a:lnTo>
                      <a:pt x="0" y="33"/>
                    </a:lnTo>
                    <a:lnTo>
                      <a:pt x="0" y="62"/>
                    </a:lnTo>
                    <a:lnTo>
                      <a:pt x="4" y="67"/>
                    </a:lnTo>
                    <a:lnTo>
                      <a:pt x="4" y="71"/>
                    </a:lnTo>
                    <a:lnTo>
                      <a:pt x="14" y="81"/>
                    </a:lnTo>
                    <a:lnTo>
                      <a:pt x="14" y="86"/>
                    </a:lnTo>
                    <a:lnTo>
                      <a:pt x="23" y="86"/>
                    </a:lnTo>
                    <a:lnTo>
                      <a:pt x="28" y="91"/>
                    </a:lnTo>
                    <a:lnTo>
                      <a:pt x="43" y="91"/>
                    </a:lnTo>
                    <a:lnTo>
                      <a:pt x="43" y="76"/>
                    </a:lnTo>
                    <a:lnTo>
                      <a:pt x="38" y="76"/>
                    </a:lnTo>
                    <a:lnTo>
                      <a:pt x="33" y="71"/>
                    </a:lnTo>
                    <a:lnTo>
                      <a:pt x="28" y="71"/>
                    </a:lnTo>
                    <a:lnTo>
                      <a:pt x="23" y="67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4" y="57"/>
                    </a:lnTo>
                    <a:lnTo>
                      <a:pt x="14" y="38"/>
                    </a:lnTo>
                    <a:lnTo>
                      <a:pt x="19" y="33"/>
                    </a:lnTo>
                    <a:lnTo>
                      <a:pt x="19" y="28"/>
                    </a:lnTo>
                    <a:lnTo>
                      <a:pt x="23" y="28"/>
                    </a:lnTo>
                    <a:lnTo>
                      <a:pt x="23" y="24"/>
                    </a:lnTo>
                    <a:lnTo>
                      <a:pt x="28" y="24"/>
                    </a:lnTo>
                    <a:lnTo>
                      <a:pt x="33" y="1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Rectangle 33"/>
              <p:cNvSpPr>
                <a:spLocks/>
              </p:cNvSpPr>
              <p:nvPr/>
            </p:nvSpPr>
            <p:spPr bwMode="auto">
              <a:xfrm>
                <a:off x="6008" y="470"/>
                <a:ext cx="19" cy="7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Freeform 34"/>
              <p:cNvSpPr>
                <a:spLocks/>
              </p:cNvSpPr>
              <p:nvPr/>
            </p:nvSpPr>
            <p:spPr bwMode="auto">
              <a:xfrm>
                <a:off x="5884" y="470"/>
                <a:ext cx="144" cy="96"/>
              </a:xfrm>
              <a:custGeom>
                <a:avLst/>
                <a:gdLst>
                  <a:gd name="T0" fmla="*/ 57 w 144"/>
                  <a:gd name="T1" fmla="*/ 4 h 96"/>
                  <a:gd name="T2" fmla="*/ 19 w 144"/>
                  <a:gd name="T3" fmla="*/ 4 h 96"/>
                  <a:gd name="T4" fmla="*/ 19 w 144"/>
                  <a:gd name="T5" fmla="*/ 9 h 96"/>
                  <a:gd name="T6" fmla="*/ 62 w 144"/>
                  <a:gd name="T7" fmla="*/ 9 h 96"/>
                  <a:gd name="T8" fmla="*/ 57 w 144"/>
                  <a:gd name="T9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57" y="4"/>
                    </a:moveTo>
                    <a:lnTo>
                      <a:pt x="19" y="4"/>
                    </a:lnTo>
                    <a:lnTo>
                      <a:pt x="19" y="9"/>
                    </a:lnTo>
                    <a:lnTo>
                      <a:pt x="62" y="9"/>
                    </a:lnTo>
                    <a:lnTo>
                      <a:pt x="57" y="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5" name="Group 35"/>
            <p:cNvGrpSpPr>
              <a:grpSpLocks/>
            </p:cNvGrpSpPr>
            <p:nvPr/>
          </p:nvGrpSpPr>
          <p:grpSpPr bwMode="auto">
            <a:xfrm>
              <a:off x="5923" y="254"/>
              <a:ext cx="105" cy="139"/>
              <a:chOff x="5923" y="254"/>
              <a:chExt cx="105" cy="139"/>
            </a:xfrm>
          </p:grpSpPr>
          <p:sp>
            <p:nvSpPr>
              <p:cNvPr id="50" name="Freeform 36"/>
              <p:cNvSpPr>
                <a:spLocks/>
              </p:cNvSpPr>
              <p:nvPr/>
            </p:nvSpPr>
            <p:spPr bwMode="auto">
              <a:xfrm>
                <a:off x="5923" y="254"/>
                <a:ext cx="105" cy="139"/>
              </a:xfrm>
              <a:custGeom>
                <a:avLst/>
                <a:gdLst>
                  <a:gd name="T0" fmla="*/ 105 w 105"/>
                  <a:gd name="T1" fmla="*/ 119 h 139"/>
                  <a:gd name="T2" fmla="*/ 14 w 105"/>
                  <a:gd name="T3" fmla="*/ 119 h 139"/>
                  <a:gd name="T4" fmla="*/ 14 w 105"/>
                  <a:gd name="T5" fmla="*/ 124 h 139"/>
                  <a:gd name="T6" fmla="*/ 0 w 105"/>
                  <a:gd name="T7" fmla="*/ 124 h 139"/>
                  <a:gd name="T8" fmla="*/ 0 w 105"/>
                  <a:gd name="T9" fmla="*/ 139 h 139"/>
                  <a:gd name="T10" fmla="*/ 105 w 105"/>
                  <a:gd name="T11" fmla="*/ 139 h 139"/>
                  <a:gd name="T12" fmla="*/ 105 w 105"/>
                  <a:gd name="T13" fmla="*/ 11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39">
                    <a:moveTo>
                      <a:pt x="105" y="119"/>
                    </a:moveTo>
                    <a:lnTo>
                      <a:pt x="14" y="119"/>
                    </a:lnTo>
                    <a:lnTo>
                      <a:pt x="14" y="124"/>
                    </a:lnTo>
                    <a:lnTo>
                      <a:pt x="0" y="124"/>
                    </a:lnTo>
                    <a:lnTo>
                      <a:pt x="0" y="139"/>
                    </a:lnTo>
                    <a:lnTo>
                      <a:pt x="105" y="139"/>
                    </a:lnTo>
                    <a:lnTo>
                      <a:pt x="105" y="11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Freeform 37"/>
              <p:cNvSpPr>
                <a:spLocks/>
              </p:cNvSpPr>
              <p:nvPr/>
            </p:nvSpPr>
            <p:spPr bwMode="auto">
              <a:xfrm>
                <a:off x="5923" y="254"/>
                <a:ext cx="105" cy="139"/>
              </a:xfrm>
              <a:custGeom>
                <a:avLst/>
                <a:gdLst>
                  <a:gd name="T0" fmla="*/ 28 w 105"/>
                  <a:gd name="T1" fmla="*/ 76 h 139"/>
                  <a:gd name="T2" fmla="*/ 0 w 105"/>
                  <a:gd name="T3" fmla="*/ 76 h 139"/>
                  <a:gd name="T4" fmla="*/ 0 w 105"/>
                  <a:gd name="T5" fmla="*/ 105 h 139"/>
                  <a:gd name="T6" fmla="*/ 4 w 105"/>
                  <a:gd name="T7" fmla="*/ 110 h 139"/>
                  <a:gd name="T8" fmla="*/ 4 w 105"/>
                  <a:gd name="T9" fmla="*/ 115 h 139"/>
                  <a:gd name="T10" fmla="*/ 9 w 105"/>
                  <a:gd name="T11" fmla="*/ 119 h 139"/>
                  <a:gd name="T12" fmla="*/ 28 w 105"/>
                  <a:gd name="T13" fmla="*/ 119 h 139"/>
                  <a:gd name="T14" fmla="*/ 23 w 105"/>
                  <a:gd name="T15" fmla="*/ 115 h 139"/>
                  <a:gd name="T16" fmla="*/ 19 w 105"/>
                  <a:gd name="T17" fmla="*/ 115 h 139"/>
                  <a:gd name="T18" fmla="*/ 19 w 105"/>
                  <a:gd name="T19" fmla="*/ 105 h 139"/>
                  <a:gd name="T20" fmla="*/ 14 w 105"/>
                  <a:gd name="T21" fmla="*/ 105 h 139"/>
                  <a:gd name="T22" fmla="*/ 14 w 105"/>
                  <a:gd name="T23" fmla="*/ 86 h 139"/>
                  <a:gd name="T24" fmla="*/ 19 w 105"/>
                  <a:gd name="T25" fmla="*/ 86 h 139"/>
                  <a:gd name="T26" fmla="*/ 19 w 105"/>
                  <a:gd name="T27" fmla="*/ 81 h 139"/>
                  <a:gd name="T28" fmla="*/ 28 w 105"/>
                  <a:gd name="T29" fmla="*/ 81 h 139"/>
                  <a:gd name="T30" fmla="*/ 28 w 105"/>
                  <a:gd name="T31" fmla="*/ 7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5" h="139">
                    <a:moveTo>
                      <a:pt x="28" y="76"/>
                    </a:moveTo>
                    <a:lnTo>
                      <a:pt x="0" y="76"/>
                    </a:lnTo>
                    <a:lnTo>
                      <a:pt x="0" y="105"/>
                    </a:lnTo>
                    <a:lnTo>
                      <a:pt x="4" y="110"/>
                    </a:lnTo>
                    <a:lnTo>
                      <a:pt x="4" y="115"/>
                    </a:lnTo>
                    <a:lnTo>
                      <a:pt x="9" y="119"/>
                    </a:lnTo>
                    <a:lnTo>
                      <a:pt x="28" y="119"/>
                    </a:lnTo>
                    <a:lnTo>
                      <a:pt x="23" y="115"/>
                    </a:lnTo>
                    <a:lnTo>
                      <a:pt x="19" y="115"/>
                    </a:lnTo>
                    <a:lnTo>
                      <a:pt x="19" y="105"/>
                    </a:lnTo>
                    <a:lnTo>
                      <a:pt x="14" y="105"/>
                    </a:lnTo>
                    <a:lnTo>
                      <a:pt x="14" y="86"/>
                    </a:lnTo>
                    <a:lnTo>
                      <a:pt x="19" y="86"/>
                    </a:lnTo>
                    <a:lnTo>
                      <a:pt x="19" y="81"/>
                    </a:lnTo>
                    <a:lnTo>
                      <a:pt x="28" y="81"/>
                    </a:lnTo>
                    <a:lnTo>
                      <a:pt x="28" y="76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Freeform 38"/>
              <p:cNvSpPr>
                <a:spLocks/>
              </p:cNvSpPr>
              <p:nvPr/>
            </p:nvSpPr>
            <p:spPr bwMode="auto">
              <a:xfrm>
                <a:off x="5923" y="254"/>
                <a:ext cx="105" cy="139"/>
              </a:xfrm>
              <a:custGeom>
                <a:avLst/>
                <a:gdLst>
                  <a:gd name="T0" fmla="*/ 105 w 105"/>
                  <a:gd name="T1" fmla="*/ 62 h 139"/>
                  <a:gd name="T2" fmla="*/ 19 w 105"/>
                  <a:gd name="T3" fmla="*/ 62 h 139"/>
                  <a:gd name="T4" fmla="*/ 14 w 105"/>
                  <a:gd name="T5" fmla="*/ 67 h 139"/>
                  <a:gd name="T6" fmla="*/ 9 w 105"/>
                  <a:gd name="T7" fmla="*/ 67 h 139"/>
                  <a:gd name="T8" fmla="*/ 4 w 105"/>
                  <a:gd name="T9" fmla="*/ 71 h 139"/>
                  <a:gd name="T10" fmla="*/ 4 w 105"/>
                  <a:gd name="T11" fmla="*/ 76 h 139"/>
                  <a:gd name="T12" fmla="*/ 105 w 105"/>
                  <a:gd name="T13" fmla="*/ 76 h 139"/>
                  <a:gd name="T14" fmla="*/ 105 w 105"/>
                  <a:gd name="T15" fmla="*/ 6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" h="139">
                    <a:moveTo>
                      <a:pt x="105" y="62"/>
                    </a:moveTo>
                    <a:lnTo>
                      <a:pt x="19" y="62"/>
                    </a:lnTo>
                    <a:lnTo>
                      <a:pt x="14" y="67"/>
                    </a:lnTo>
                    <a:lnTo>
                      <a:pt x="9" y="67"/>
                    </a:lnTo>
                    <a:lnTo>
                      <a:pt x="4" y="71"/>
                    </a:lnTo>
                    <a:lnTo>
                      <a:pt x="4" y="76"/>
                    </a:lnTo>
                    <a:lnTo>
                      <a:pt x="105" y="76"/>
                    </a:lnTo>
                    <a:lnTo>
                      <a:pt x="105" y="62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Freeform 39"/>
              <p:cNvSpPr>
                <a:spLocks/>
              </p:cNvSpPr>
              <p:nvPr/>
            </p:nvSpPr>
            <p:spPr bwMode="auto">
              <a:xfrm>
                <a:off x="5923" y="254"/>
                <a:ext cx="105" cy="139"/>
              </a:xfrm>
              <a:custGeom>
                <a:avLst/>
                <a:gdLst>
                  <a:gd name="T0" fmla="*/ 105 w 105"/>
                  <a:gd name="T1" fmla="*/ 0 h 139"/>
                  <a:gd name="T2" fmla="*/ 19 w 105"/>
                  <a:gd name="T3" fmla="*/ 0 h 139"/>
                  <a:gd name="T4" fmla="*/ 14 w 105"/>
                  <a:gd name="T5" fmla="*/ 4 h 139"/>
                  <a:gd name="T6" fmla="*/ 9 w 105"/>
                  <a:gd name="T7" fmla="*/ 4 h 139"/>
                  <a:gd name="T8" fmla="*/ 9 w 105"/>
                  <a:gd name="T9" fmla="*/ 9 h 139"/>
                  <a:gd name="T10" fmla="*/ 4 w 105"/>
                  <a:gd name="T11" fmla="*/ 9 h 139"/>
                  <a:gd name="T12" fmla="*/ 4 w 105"/>
                  <a:gd name="T13" fmla="*/ 14 h 139"/>
                  <a:gd name="T14" fmla="*/ 0 w 105"/>
                  <a:gd name="T15" fmla="*/ 19 h 139"/>
                  <a:gd name="T16" fmla="*/ 0 w 105"/>
                  <a:gd name="T17" fmla="*/ 43 h 139"/>
                  <a:gd name="T18" fmla="*/ 4 w 105"/>
                  <a:gd name="T19" fmla="*/ 47 h 139"/>
                  <a:gd name="T20" fmla="*/ 4 w 105"/>
                  <a:gd name="T21" fmla="*/ 52 h 139"/>
                  <a:gd name="T22" fmla="*/ 14 w 105"/>
                  <a:gd name="T23" fmla="*/ 62 h 139"/>
                  <a:gd name="T24" fmla="*/ 38 w 105"/>
                  <a:gd name="T25" fmla="*/ 62 h 139"/>
                  <a:gd name="T26" fmla="*/ 33 w 105"/>
                  <a:gd name="T27" fmla="*/ 57 h 139"/>
                  <a:gd name="T28" fmla="*/ 23 w 105"/>
                  <a:gd name="T29" fmla="*/ 57 h 139"/>
                  <a:gd name="T30" fmla="*/ 23 w 105"/>
                  <a:gd name="T31" fmla="*/ 52 h 139"/>
                  <a:gd name="T32" fmla="*/ 19 w 105"/>
                  <a:gd name="T33" fmla="*/ 52 h 139"/>
                  <a:gd name="T34" fmla="*/ 19 w 105"/>
                  <a:gd name="T35" fmla="*/ 47 h 139"/>
                  <a:gd name="T36" fmla="*/ 14 w 105"/>
                  <a:gd name="T37" fmla="*/ 47 h 139"/>
                  <a:gd name="T38" fmla="*/ 14 w 105"/>
                  <a:gd name="T39" fmla="*/ 28 h 139"/>
                  <a:gd name="T40" fmla="*/ 19 w 105"/>
                  <a:gd name="T41" fmla="*/ 23 h 139"/>
                  <a:gd name="T42" fmla="*/ 19 w 105"/>
                  <a:gd name="T43" fmla="*/ 19 h 139"/>
                  <a:gd name="T44" fmla="*/ 105 w 105"/>
                  <a:gd name="T45" fmla="*/ 19 h 139"/>
                  <a:gd name="T46" fmla="*/ 105 w 105"/>
                  <a:gd name="T47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5" h="139">
                    <a:moveTo>
                      <a:pt x="105" y="0"/>
                    </a:moveTo>
                    <a:lnTo>
                      <a:pt x="19" y="0"/>
                    </a:lnTo>
                    <a:lnTo>
                      <a:pt x="14" y="4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4" y="14"/>
                    </a:lnTo>
                    <a:lnTo>
                      <a:pt x="0" y="19"/>
                    </a:lnTo>
                    <a:lnTo>
                      <a:pt x="0" y="43"/>
                    </a:lnTo>
                    <a:lnTo>
                      <a:pt x="4" y="47"/>
                    </a:lnTo>
                    <a:lnTo>
                      <a:pt x="4" y="52"/>
                    </a:lnTo>
                    <a:lnTo>
                      <a:pt x="14" y="62"/>
                    </a:lnTo>
                    <a:lnTo>
                      <a:pt x="38" y="62"/>
                    </a:lnTo>
                    <a:lnTo>
                      <a:pt x="33" y="57"/>
                    </a:lnTo>
                    <a:lnTo>
                      <a:pt x="23" y="57"/>
                    </a:lnTo>
                    <a:lnTo>
                      <a:pt x="23" y="52"/>
                    </a:lnTo>
                    <a:lnTo>
                      <a:pt x="19" y="52"/>
                    </a:lnTo>
                    <a:lnTo>
                      <a:pt x="19" y="47"/>
                    </a:lnTo>
                    <a:lnTo>
                      <a:pt x="14" y="47"/>
                    </a:lnTo>
                    <a:lnTo>
                      <a:pt x="14" y="28"/>
                    </a:lnTo>
                    <a:lnTo>
                      <a:pt x="19" y="23"/>
                    </a:lnTo>
                    <a:lnTo>
                      <a:pt x="19" y="19"/>
                    </a:lnTo>
                    <a:lnTo>
                      <a:pt x="105" y="19"/>
                    </a:lnTo>
                    <a:lnTo>
                      <a:pt x="105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803" y="705"/>
              <a:ext cx="20" cy="399"/>
            </a:xfrm>
            <a:custGeom>
              <a:avLst/>
              <a:gdLst>
                <a:gd name="T0" fmla="*/ 0 w 20"/>
                <a:gd name="T1" fmla="*/ 0 h 399"/>
                <a:gd name="T2" fmla="*/ 0 w 20"/>
                <a:gd name="T3" fmla="*/ 39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99">
                  <a:moveTo>
                    <a:pt x="0" y="0"/>
                  </a:moveTo>
                  <a:lnTo>
                    <a:pt x="0" y="398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41"/>
            <p:cNvSpPr>
              <a:spLocks/>
            </p:cNvSpPr>
            <p:nvPr/>
          </p:nvSpPr>
          <p:spPr bwMode="auto">
            <a:xfrm>
              <a:off x="5649" y="941"/>
              <a:ext cx="154" cy="158"/>
            </a:xfrm>
            <a:custGeom>
              <a:avLst/>
              <a:gdLst>
                <a:gd name="T0" fmla="*/ 0 w 154"/>
                <a:gd name="T1" fmla="*/ 0 h 158"/>
                <a:gd name="T2" fmla="*/ 0 w 154"/>
                <a:gd name="T3" fmla="*/ 158 h 158"/>
                <a:gd name="T4" fmla="*/ 153 w 154"/>
                <a:gd name="T5" fmla="*/ 76 h 158"/>
                <a:gd name="T6" fmla="*/ 0 w 15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58">
                  <a:moveTo>
                    <a:pt x="0" y="0"/>
                  </a:moveTo>
                  <a:lnTo>
                    <a:pt x="0" y="158"/>
                  </a:lnTo>
                  <a:lnTo>
                    <a:pt x="153" y="7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1867" y="-134"/>
              <a:ext cx="1992" cy="839"/>
            </a:xfrm>
            <a:custGeom>
              <a:avLst/>
              <a:gdLst>
                <a:gd name="T0" fmla="*/ 1977 w 1992"/>
                <a:gd name="T1" fmla="*/ 0 h 839"/>
                <a:gd name="T2" fmla="*/ 0 w 1992"/>
                <a:gd name="T3" fmla="*/ 249 h 839"/>
                <a:gd name="T4" fmla="*/ 0 w 1992"/>
                <a:gd name="T5" fmla="*/ 840 h 839"/>
                <a:gd name="T6" fmla="*/ 1992 w 1992"/>
                <a:gd name="T7" fmla="*/ 840 h 839"/>
                <a:gd name="T8" fmla="*/ 1977 w 1992"/>
                <a:gd name="T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2" h="839">
                  <a:moveTo>
                    <a:pt x="1977" y="0"/>
                  </a:moveTo>
                  <a:lnTo>
                    <a:pt x="0" y="249"/>
                  </a:lnTo>
                  <a:lnTo>
                    <a:pt x="0" y="840"/>
                  </a:lnTo>
                  <a:lnTo>
                    <a:pt x="1992" y="840"/>
                  </a:lnTo>
                  <a:lnTo>
                    <a:pt x="1977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43"/>
            <p:cNvSpPr>
              <a:spLocks/>
            </p:cNvSpPr>
            <p:nvPr/>
          </p:nvSpPr>
          <p:spPr bwMode="auto">
            <a:xfrm>
              <a:off x="1867" y="-134"/>
              <a:ext cx="1992" cy="839"/>
            </a:xfrm>
            <a:custGeom>
              <a:avLst/>
              <a:gdLst>
                <a:gd name="T0" fmla="*/ 1992 w 1992"/>
                <a:gd name="T1" fmla="*/ 840 h 839"/>
                <a:gd name="T2" fmla="*/ 0 w 1992"/>
                <a:gd name="T3" fmla="*/ 840 h 839"/>
                <a:gd name="T4" fmla="*/ 0 w 1992"/>
                <a:gd name="T5" fmla="*/ 249 h 839"/>
                <a:gd name="T6" fmla="*/ 1977 w 1992"/>
                <a:gd name="T7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2" h="839">
                  <a:moveTo>
                    <a:pt x="1992" y="840"/>
                  </a:moveTo>
                  <a:lnTo>
                    <a:pt x="0" y="840"/>
                  </a:lnTo>
                  <a:lnTo>
                    <a:pt x="0" y="249"/>
                  </a:lnTo>
                  <a:lnTo>
                    <a:pt x="1977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44"/>
            <p:cNvSpPr>
              <a:spLocks/>
            </p:cNvSpPr>
            <p:nvPr/>
          </p:nvSpPr>
          <p:spPr bwMode="auto">
            <a:xfrm>
              <a:off x="3811" y="-134"/>
              <a:ext cx="1992" cy="839"/>
            </a:xfrm>
            <a:custGeom>
              <a:avLst/>
              <a:gdLst>
                <a:gd name="T0" fmla="*/ 9 w 1992"/>
                <a:gd name="T1" fmla="*/ 0 h 839"/>
                <a:gd name="T2" fmla="*/ 0 w 1992"/>
                <a:gd name="T3" fmla="*/ 840 h 839"/>
                <a:gd name="T4" fmla="*/ 1992 w 1992"/>
                <a:gd name="T5" fmla="*/ 840 h 839"/>
                <a:gd name="T6" fmla="*/ 1992 w 1992"/>
                <a:gd name="T7" fmla="*/ 249 h 839"/>
                <a:gd name="T8" fmla="*/ 9 w 1992"/>
                <a:gd name="T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2" h="839">
                  <a:moveTo>
                    <a:pt x="9" y="0"/>
                  </a:moveTo>
                  <a:lnTo>
                    <a:pt x="0" y="840"/>
                  </a:lnTo>
                  <a:lnTo>
                    <a:pt x="1992" y="840"/>
                  </a:lnTo>
                  <a:lnTo>
                    <a:pt x="1992" y="249"/>
                  </a:lnTo>
                  <a:lnTo>
                    <a:pt x="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auto">
            <a:xfrm>
              <a:off x="3811" y="-134"/>
              <a:ext cx="1992" cy="839"/>
            </a:xfrm>
            <a:custGeom>
              <a:avLst/>
              <a:gdLst>
                <a:gd name="T0" fmla="*/ 0 w 1992"/>
                <a:gd name="T1" fmla="*/ 840 h 839"/>
                <a:gd name="T2" fmla="*/ 1992 w 1992"/>
                <a:gd name="T3" fmla="*/ 840 h 839"/>
                <a:gd name="T4" fmla="*/ 1992 w 1992"/>
                <a:gd name="T5" fmla="*/ 249 h 839"/>
                <a:gd name="T6" fmla="*/ 9 w 1992"/>
                <a:gd name="T7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2" h="839">
                  <a:moveTo>
                    <a:pt x="0" y="840"/>
                  </a:moveTo>
                  <a:lnTo>
                    <a:pt x="1992" y="840"/>
                  </a:lnTo>
                  <a:lnTo>
                    <a:pt x="1992" y="249"/>
                  </a:lnTo>
                  <a:lnTo>
                    <a:pt x="9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3859" y="9"/>
              <a:ext cx="20" cy="533"/>
            </a:xfrm>
            <a:custGeom>
              <a:avLst/>
              <a:gdLst>
                <a:gd name="T0" fmla="*/ 0 w 20"/>
                <a:gd name="T1" fmla="*/ 532 h 533"/>
                <a:gd name="T2" fmla="*/ 0 w 20"/>
                <a:gd name="T3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533">
                  <a:moveTo>
                    <a:pt x="0" y="532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47"/>
            <p:cNvSpPr>
              <a:spLocks/>
            </p:cNvSpPr>
            <p:nvPr/>
          </p:nvSpPr>
          <p:spPr bwMode="auto">
            <a:xfrm>
              <a:off x="3777" y="533"/>
              <a:ext cx="159" cy="153"/>
            </a:xfrm>
            <a:custGeom>
              <a:avLst/>
              <a:gdLst>
                <a:gd name="T0" fmla="*/ 158 w 159"/>
                <a:gd name="T1" fmla="*/ 0 h 153"/>
                <a:gd name="T2" fmla="*/ 0 w 159"/>
                <a:gd name="T3" fmla="*/ 0 h 153"/>
                <a:gd name="T4" fmla="*/ 81 w 159"/>
                <a:gd name="T5" fmla="*/ 153 h 153"/>
                <a:gd name="T6" fmla="*/ 158 w 159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53">
                  <a:moveTo>
                    <a:pt x="158" y="0"/>
                  </a:moveTo>
                  <a:lnTo>
                    <a:pt x="0" y="0"/>
                  </a:lnTo>
                  <a:lnTo>
                    <a:pt x="81" y="153"/>
                  </a:lnTo>
                  <a:lnTo>
                    <a:pt x="1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48"/>
            <p:cNvSpPr>
              <a:spLocks/>
            </p:cNvSpPr>
            <p:nvPr/>
          </p:nvSpPr>
          <p:spPr bwMode="auto">
            <a:xfrm>
              <a:off x="3782" y="-134"/>
              <a:ext cx="158" cy="153"/>
            </a:xfrm>
            <a:custGeom>
              <a:avLst/>
              <a:gdLst>
                <a:gd name="T0" fmla="*/ 76 w 158"/>
                <a:gd name="T1" fmla="*/ 0 h 153"/>
                <a:gd name="T2" fmla="*/ 0 w 158"/>
                <a:gd name="T3" fmla="*/ 153 h 153"/>
                <a:gd name="T4" fmla="*/ 158 w 158"/>
                <a:gd name="T5" fmla="*/ 153 h 153"/>
                <a:gd name="T6" fmla="*/ 76 w 158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53">
                  <a:moveTo>
                    <a:pt x="76" y="0"/>
                  </a:moveTo>
                  <a:lnTo>
                    <a:pt x="0" y="153"/>
                  </a:lnTo>
                  <a:lnTo>
                    <a:pt x="158" y="153"/>
                  </a:lnTo>
                  <a:lnTo>
                    <a:pt x="7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5" name="Group 49"/>
            <p:cNvGrpSpPr>
              <a:grpSpLocks/>
            </p:cNvGrpSpPr>
            <p:nvPr/>
          </p:nvGrpSpPr>
          <p:grpSpPr bwMode="auto">
            <a:xfrm>
              <a:off x="3652" y="336"/>
              <a:ext cx="144" cy="96"/>
              <a:chOff x="3652" y="336"/>
              <a:chExt cx="144" cy="96"/>
            </a:xfrm>
          </p:grpSpPr>
          <p:sp>
            <p:nvSpPr>
              <p:cNvPr id="41" name="Freeform 50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134 w 144"/>
                  <a:gd name="T1" fmla="*/ 19 h 96"/>
                  <a:gd name="T2" fmla="*/ 110 w 144"/>
                  <a:gd name="T3" fmla="*/ 19 h 96"/>
                  <a:gd name="T4" fmla="*/ 115 w 144"/>
                  <a:gd name="T5" fmla="*/ 24 h 96"/>
                  <a:gd name="T6" fmla="*/ 120 w 144"/>
                  <a:gd name="T7" fmla="*/ 24 h 96"/>
                  <a:gd name="T8" fmla="*/ 120 w 144"/>
                  <a:gd name="T9" fmla="*/ 28 h 96"/>
                  <a:gd name="T10" fmla="*/ 124 w 144"/>
                  <a:gd name="T11" fmla="*/ 28 h 96"/>
                  <a:gd name="T12" fmla="*/ 124 w 144"/>
                  <a:gd name="T13" fmla="*/ 33 h 96"/>
                  <a:gd name="T14" fmla="*/ 129 w 144"/>
                  <a:gd name="T15" fmla="*/ 33 h 96"/>
                  <a:gd name="T16" fmla="*/ 129 w 144"/>
                  <a:gd name="T17" fmla="*/ 62 h 96"/>
                  <a:gd name="T18" fmla="*/ 124 w 144"/>
                  <a:gd name="T19" fmla="*/ 62 h 96"/>
                  <a:gd name="T20" fmla="*/ 124 w 144"/>
                  <a:gd name="T21" fmla="*/ 67 h 96"/>
                  <a:gd name="T22" fmla="*/ 120 w 144"/>
                  <a:gd name="T23" fmla="*/ 67 h 96"/>
                  <a:gd name="T24" fmla="*/ 120 w 144"/>
                  <a:gd name="T25" fmla="*/ 72 h 96"/>
                  <a:gd name="T26" fmla="*/ 115 w 144"/>
                  <a:gd name="T27" fmla="*/ 72 h 96"/>
                  <a:gd name="T28" fmla="*/ 110 w 144"/>
                  <a:gd name="T29" fmla="*/ 76 h 96"/>
                  <a:gd name="T30" fmla="*/ 100 w 144"/>
                  <a:gd name="T31" fmla="*/ 76 h 96"/>
                  <a:gd name="T32" fmla="*/ 105 w 144"/>
                  <a:gd name="T33" fmla="*/ 96 h 96"/>
                  <a:gd name="T34" fmla="*/ 110 w 144"/>
                  <a:gd name="T35" fmla="*/ 96 h 96"/>
                  <a:gd name="T36" fmla="*/ 115 w 144"/>
                  <a:gd name="T37" fmla="*/ 91 h 96"/>
                  <a:gd name="T38" fmla="*/ 120 w 144"/>
                  <a:gd name="T39" fmla="*/ 91 h 96"/>
                  <a:gd name="T40" fmla="*/ 124 w 144"/>
                  <a:gd name="T41" fmla="*/ 86 h 96"/>
                  <a:gd name="T42" fmla="*/ 129 w 144"/>
                  <a:gd name="T43" fmla="*/ 86 h 96"/>
                  <a:gd name="T44" fmla="*/ 129 w 144"/>
                  <a:gd name="T45" fmla="*/ 81 h 96"/>
                  <a:gd name="T46" fmla="*/ 134 w 144"/>
                  <a:gd name="T47" fmla="*/ 81 h 96"/>
                  <a:gd name="T48" fmla="*/ 134 w 144"/>
                  <a:gd name="T49" fmla="*/ 76 h 96"/>
                  <a:gd name="T50" fmla="*/ 144 w 144"/>
                  <a:gd name="T51" fmla="*/ 67 h 96"/>
                  <a:gd name="T52" fmla="*/ 144 w 144"/>
                  <a:gd name="T53" fmla="*/ 28 h 96"/>
                  <a:gd name="T54" fmla="*/ 134 w 144"/>
                  <a:gd name="T55" fmla="*/ 1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4" h="96">
                    <a:moveTo>
                      <a:pt x="134" y="19"/>
                    </a:moveTo>
                    <a:lnTo>
                      <a:pt x="110" y="19"/>
                    </a:lnTo>
                    <a:lnTo>
                      <a:pt x="115" y="24"/>
                    </a:lnTo>
                    <a:lnTo>
                      <a:pt x="120" y="24"/>
                    </a:lnTo>
                    <a:lnTo>
                      <a:pt x="120" y="28"/>
                    </a:lnTo>
                    <a:lnTo>
                      <a:pt x="124" y="28"/>
                    </a:lnTo>
                    <a:lnTo>
                      <a:pt x="124" y="33"/>
                    </a:lnTo>
                    <a:lnTo>
                      <a:pt x="129" y="33"/>
                    </a:lnTo>
                    <a:lnTo>
                      <a:pt x="129" y="62"/>
                    </a:lnTo>
                    <a:lnTo>
                      <a:pt x="124" y="62"/>
                    </a:lnTo>
                    <a:lnTo>
                      <a:pt x="124" y="67"/>
                    </a:lnTo>
                    <a:lnTo>
                      <a:pt x="120" y="67"/>
                    </a:lnTo>
                    <a:lnTo>
                      <a:pt x="120" y="72"/>
                    </a:lnTo>
                    <a:lnTo>
                      <a:pt x="115" y="72"/>
                    </a:lnTo>
                    <a:lnTo>
                      <a:pt x="110" y="76"/>
                    </a:lnTo>
                    <a:lnTo>
                      <a:pt x="100" y="76"/>
                    </a:lnTo>
                    <a:lnTo>
                      <a:pt x="105" y="96"/>
                    </a:lnTo>
                    <a:lnTo>
                      <a:pt x="110" y="96"/>
                    </a:lnTo>
                    <a:lnTo>
                      <a:pt x="115" y="91"/>
                    </a:lnTo>
                    <a:lnTo>
                      <a:pt x="120" y="91"/>
                    </a:lnTo>
                    <a:lnTo>
                      <a:pt x="124" y="86"/>
                    </a:lnTo>
                    <a:lnTo>
                      <a:pt x="129" y="86"/>
                    </a:lnTo>
                    <a:lnTo>
                      <a:pt x="129" y="81"/>
                    </a:lnTo>
                    <a:lnTo>
                      <a:pt x="134" y="81"/>
                    </a:lnTo>
                    <a:lnTo>
                      <a:pt x="134" y="76"/>
                    </a:lnTo>
                    <a:lnTo>
                      <a:pt x="144" y="67"/>
                    </a:lnTo>
                    <a:lnTo>
                      <a:pt x="144" y="28"/>
                    </a:lnTo>
                    <a:lnTo>
                      <a:pt x="134" y="1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Freeform 51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24 w 144"/>
                  <a:gd name="T1" fmla="*/ 67 h 96"/>
                  <a:gd name="T2" fmla="*/ 4 w 144"/>
                  <a:gd name="T3" fmla="*/ 67 h 96"/>
                  <a:gd name="T4" fmla="*/ 4 w 144"/>
                  <a:gd name="T5" fmla="*/ 76 h 96"/>
                  <a:gd name="T6" fmla="*/ 9 w 144"/>
                  <a:gd name="T7" fmla="*/ 76 h 96"/>
                  <a:gd name="T8" fmla="*/ 9 w 144"/>
                  <a:gd name="T9" fmla="*/ 81 h 96"/>
                  <a:gd name="T10" fmla="*/ 14 w 144"/>
                  <a:gd name="T11" fmla="*/ 81 h 96"/>
                  <a:gd name="T12" fmla="*/ 24 w 144"/>
                  <a:gd name="T13" fmla="*/ 91 h 96"/>
                  <a:gd name="T14" fmla="*/ 38 w 144"/>
                  <a:gd name="T15" fmla="*/ 91 h 96"/>
                  <a:gd name="T16" fmla="*/ 38 w 144"/>
                  <a:gd name="T17" fmla="*/ 76 h 96"/>
                  <a:gd name="T18" fmla="*/ 33 w 144"/>
                  <a:gd name="T19" fmla="*/ 72 h 96"/>
                  <a:gd name="T20" fmla="*/ 24 w 144"/>
                  <a:gd name="T21" fmla="*/ 72 h 96"/>
                  <a:gd name="T22" fmla="*/ 24 w 144"/>
                  <a:gd name="T23" fmla="*/ 67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96">
                    <a:moveTo>
                      <a:pt x="24" y="67"/>
                    </a:moveTo>
                    <a:lnTo>
                      <a:pt x="4" y="67"/>
                    </a:lnTo>
                    <a:lnTo>
                      <a:pt x="4" y="76"/>
                    </a:lnTo>
                    <a:lnTo>
                      <a:pt x="9" y="76"/>
                    </a:lnTo>
                    <a:lnTo>
                      <a:pt x="9" y="81"/>
                    </a:lnTo>
                    <a:lnTo>
                      <a:pt x="14" y="81"/>
                    </a:lnTo>
                    <a:lnTo>
                      <a:pt x="24" y="91"/>
                    </a:lnTo>
                    <a:lnTo>
                      <a:pt x="38" y="91"/>
                    </a:lnTo>
                    <a:lnTo>
                      <a:pt x="38" y="76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6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52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57 w 144"/>
                  <a:gd name="T1" fmla="*/ 14 h 96"/>
                  <a:gd name="T2" fmla="*/ 14 w 144"/>
                  <a:gd name="T3" fmla="*/ 14 h 96"/>
                  <a:gd name="T4" fmla="*/ 4 w 144"/>
                  <a:gd name="T5" fmla="*/ 24 h 96"/>
                  <a:gd name="T6" fmla="*/ 4 w 144"/>
                  <a:gd name="T7" fmla="*/ 28 h 96"/>
                  <a:gd name="T8" fmla="*/ 0 w 144"/>
                  <a:gd name="T9" fmla="*/ 33 h 96"/>
                  <a:gd name="T10" fmla="*/ 0 w 144"/>
                  <a:gd name="T11" fmla="*/ 67 h 96"/>
                  <a:gd name="T12" fmla="*/ 19 w 144"/>
                  <a:gd name="T13" fmla="*/ 67 h 96"/>
                  <a:gd name="T14" fmla="*/ 19 w 144"/>
                  <a:gd name="T15" fmla="*/ 62 h 96"/>
                  <a:gd name="T16" fmla="*/ 14 w 144"/>
                  <a:gd name="T17" fmla="*/ 62 h 96"/>
                  <a:gd name="T18" fmla="*/ 14 w 144"/>
                  <a:gd name="T19" fmla="*/ 38 h 96"/>
                  <a:gd name="T20" fmla="*/ 19 w 144"/>
                  <a:gd name="T21" fmla="*/ 38 h 96"/>
                  <a:gd name="T22" fmla="*/ 19 w 144"/>
                  <a:gd name="T23" fmla="*/ 28 h 96"/>
                  <a:gd name="T24" fmla="*/ 28 w 144"/>
                  <a:gd name="T25" fmla="*/ 28 h 96"/>
                  <a:gd name="T26" fmla="*/ 33 w 144"/>
                  <a:gd name="T27" fmla="*/ 24 h 96"/>
                  <a:gd name="T28" fmla="*/ 62 w 144"/>
                  <a:gd name="T29" fmla="*/ 24 h 96"/>
                  <a:gd name="T30" fmla="*/ 57 w 144"/>
                  <a:gd name="T31" fmla="*/ 19 h 96"/>
                  <a:gd name="T32" fmla="*/ 57 w 144"/>
                  <a:gd name="T33" fmla="*/ 1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4" h="96">
                    <a:moveTo>
                      <a:pt x="57" y="14"/>
                    </a:moveTo>
                    <a:lnTo>
                      <a:pt x="14" y="14"/>
                    </a:lnTo>
                    <a:lnTo>
                      <a:pt x="4" y="24"/>
                    </a:lnTo>
                    <a:lnTo>
                      <a:pt x="4" y="28"/>
                    </a:lnTo>
                    <a:lnTo>
                      <a:pt x="0" y="33"/>
                    </a:lnTo>
                    <a:lnTo>
                      <a:pt x="0" y="67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4" y="62"/>
                    </a:lnTo>
                    <a:lnTo>
                      <a:pt x="14" y="38"/>
                    </a:lnTo>
                    <a:lnTo>
                      <a:pt x="19" y="38"/>
                    </a:lnTo>
                    <a:lnTo>
                      <a:pt x="19" y="28"/>
                    </a:lnTo>
                    <a:lnTo>
                      <a:pt x="28" y="28"/>
                    </a:lnTo>
                    <a:lnTo>
                      <a:pt x="33" y="24"/>
                    </a:lnTo>
                    <a:lnTo>
                      <a:pt x="62" y="24"/>
                    </a:lnTo>
                    <a:lnTo>
                      <a:pt x="57" y="19"/>
                    </a:lnTo>
                    <a:lnTo>
                      <a:pt x="57" y="1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Freeform 53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76 w 144"/>
                  <a:gd name="T1" fmla="*/ 28 h 96"/>
                  <a:gd name="T2" fmla="*/ 52 w 144"/>
                  <a:gd name="T3" fmla="*/ 28 h 96"/>
                  <a:gd name="T4" fmla="*/ 52 w 144"/>
                  <a:gd name="T5" fmla="*/ 33 h 96"/>
                  <a:gd name="T6" fmla="*/ 57 w 144"/>
                  <a:gd name="T7" fmla="*/ 38 h 96"/>
                  <a:gd name="T8" fmla="*/ 57 w 144"/>
                  <a:gd name="T9" fmla="*/ 57 h 96"/>
                  <a:gd name="T10" fmla="*/ 76 w 144"/>
                  <a:gd name="T11" fmla="*/ 62 h 96"/>
                  <a:gd name="T12" fmla="*/ 72 w 144"/>
                  <a:gd name="T13" fmla="*/ 57 h 96"/>
                  <a:gd name="T14" fmla="*/ 72 w 144"/>
                  <a:gd name="T15" fmla="*/ 38 h 96"/>
                  <a:gd name="T16" fmla="*/ 76 w 144"/>
                  <a:gd name="T17" fmla="*/ 38 h 96"/>
                  <a:gd name="T18" fmla="*/ 76 w 144"/>
                  <a:gd name="T19" fmla="*/ 2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" h="96">
                    <a:moveTo>
                      <a:pt x="76" y="28"/>
                    </a:moveTo>
                    <a:lnTo>
                      <a:pt x="52" y="28"/>
                    </a:lnTo>
                    <a:lnTo>
                      <a:pt x="52" y="33"/>
                    </a:lnTo>
                    <a:lnTo>
                      <a:pt x="57" y="38"/>
                    </a:lnTo>
                    <a:lnTo>
                      <a:pt x="57" y="57"/>
                    </a:lnTo>
                    <a:lnTo>
                      <a:pt x="76" y="62"/>
                    </a:lnTo>
                    <a:lnTo>
                      <a:pt x="72" y="57"/>
                    </a:lnTo>
                    <a:lnTo>
                      <a:pt x="72" y="38"/>
                    </a:lnTo>
                    <a:lnTo>
                      <a:pt x="76" y="38"/>
                    </a:lnTo>
                    <a:lnTo>
                      <a:pt x="76" y="28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Freeform 54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62 w 144"/>
                  <a:gd name="T1" fmla="*/ 24 h 96"/>
                  <a:gd name="T2" fmla="*/ 38 w 144"/>
                  <a:gd name="T3" fmla="*/ 24 h 96"/>
                  <a:gd name="T4" fmla="*/ 43 w 144"/>
                  <a:gd name="T5" fmla="*/ 28 h 96"/>
                  <a:gd name="T6" fmla="*/ 67 w 144"/>
                  <a:gd name="T7" fmla="*/ 28 h 96"/>
                  <a:gd name="T8" fmla="*/ 62 w 144"/>
                  <a:gd name="T9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62" y="24"/>
                    </a:moveTo>
                    <a:lnTo>
                      <a:pt x="38" y="24"/>
                    </a:lnTo>
                    <a:lnTo>
                      <a:pt x="43" y="28"/>
                    </a:lnTo>
                    <a:lnTo>
                      <a:pt x="67" y="28"/>
                    </a:lnTo>
                    <a:lnTo>
                      <a:pt x="62" y="2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Freeform 55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129 w 144"/>
                  <a:gd name="T1" fmla="*/ 9 h 96"/>
                  <a:gd name="T2" fmla="*/ 72 w 144"/>
                  <a:gd name="T3" fmla="*/ 9 h 96"/>
                  <a:gd name="T4" fmla="*/ 72 w 144"/>
                  <a:gd name="T5" fmla="*/ 14 h 96"/>
                  <a:gd name="T6" fmla="*/ 67 w 144"/>
                  <a:gd name="T7" fmla="*/ 19 h 96"/>
                  <a:gd name="T8" fmla="*/ 67 w 144"/>
                  <a:gd name="T9" fmla="*/ 28 h 96"/>
                  <a:gd name="T10" fmla="*/ 81 w 144"/>
                  <a:gd name="T11" fmla="*/ 28 h 96"/>
                  <a:gd name="T12" fmla="*/ 81 w 144"/>
                  <a:gd name="T13" fmla="*/ 24 h 96"/>
                  <a:gd name="T14" fmla="*/ 86 w 144"/>
                  <a:gd name="T15" fmla="*/ 24 h 96"/>
                  <a:gd name="T16" fmla="*/ 91 w 144"/>
                  <a:gd name="T17" fmla="*/ 19 h 96"/>
                  <a:gd name="T18" fmla="*/ 134 w 144"/>
                  <a:gd name="T19" fmla="*/ 19 h 96"/>
                  <a:gd name="T20" fmla="*/ 134 w 144"/>
                  <a:gd name="T21" fmla="*/ 14 h 96"/>
                  <a:gd name="T22" fmla="*/ 129 w 144"/>
                  <a:gd name="T23" fmla="*/ 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96">
                    <a:moveTo>
                      <a:pt x="129" y="9"/>
                    </a:moveTo>
                    <a:lnTo>
                      <a:pt x="72" y="9"/>
                    </a:lnTo>
                    <a:lnTo>
                      <a:pt x="72" y="14"/>
                    </a:lnTo>
                    <a:lnTo>
                      <a:pt x="67" y="19"/>
                    </a:lnTo>
                    <a:lnTo>
                      <a:pt x="67" y="28"/>
                    </a:lnTo>
                    <a:lnTo>
                      <a:pt x="81" y="28"/>
                    </a:lnTo>
                    <a:lnTo>
                      <a:pt x="81" y="24"/>
                    </a:lnTo>
                    <a:lnTo>
                      <a:pt x="86" y="24"/>
                    </a:lnTo>
                    <a:lnTo>
                      <a:pt x="91" y="19"/>
                    </a:lnTo>
                    <a:lnTo>
                      <a:pt x="134" y="19"/>
                    </a:lnTo>
                    <a:lnTo>
                      <a:pt x="134" y="14"/>
                    </a:lnTo>
                    <a:lnTo>
                      <a:pt x="129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Rectangle 56"/>
              <p:cNvSpPr>
                <a:spLocks/>
              </p:cNvSpPr>
              <p:nvPr/>
            </p:nvSpPr>
            <p:spPr bwMode="auto">
              <a:xfrm>
                <a:off x="3671" y="385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Freeform 57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120 w 144"/>
                  <a:gd name="T1" fmla="*/ 4 h 96"/>
                  <a:gd name="T2" fmla="*/ 81 w 144"/>
                  <a:gd name="T3" fmla="*/ 4 h 96"/>
                  <a:gd name="T4" fmla="*/ 76 w 144"/>
                  <a:gd name="T5" fmla="*/ 9 h 96"/>
                  <a:gd name="T6" fmla="*/ 124 w 144"/>
                  <a:gd name="T7" fmla="*/ 9 h 96"/>
                  <a:gd name="T8" fmla="*/ 120 w 144"/>
                  <a:gd name="T9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120" y="4"/>
                    </a:moveTo>
                    <a:lnTo>
                      <a:pt x="81" y="4"/>
                    </a:lnTo>
                    <a:lnTo>
                      <a:pt x="76" y="9"/>
                    </a:lnTo>
                    <a:lnTo>
                      <a:pt x="124" y="9"/>
                    </a:lnTo>
                    <a:lnTo>
                      <a:pt x="120" y="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Freeform 58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110 w 144"/>
                  <a:gd name="T1" fmla="*/ 0 h 96"/>
                  <a:gd name="T2" fmla="*/ 86 w 144"/>
                  <a:gd name="T3" fmla="*/ 0 h 96"/>
                  <a:gd name="T4" fmla="*/ 86 w 144"/>
                  <a:gd name="T5" fmla="*/ 4 h 96"/>
                  <a:gd name="T6" fmla="*/ 115 w 144"/>
                  <a:gd name="T7" fmla="*/ 4 h 96"/>
                  <a:gd name="T8" fmla="*/ 110 w 144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110" y="0"/>
                    </a:moveTo>
                    <a:lnTo>
                      <a:pt x="86" y="0"/>
                    </a:lnTo>
                    <a:lnTo>
                      <a:pt x="86" y="4"/>
                    </a:lnTo>
                    <a:lnTo>
                      <a:pt x="115" y="4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6" name="Group 59"/>
            <p:cNvGrpSpPr>
              <a:grpSpLocks/>
            </p:cNvGrpSpPr>
            <p:nvPr/>
          </p:nvGrpSpPr>
          <p:grpSpPr bwMode="auto">
            <a:xfrm>
              <a:off x="3691" y="115"/>
              <a:ext cx="105" cy="144"/>
              <a:chOff x="3691" y="115"/>
              <a:chExt cx="105" cy="144"/>
            </a:xfrm>
          </p:grpSpPr>
          <p:sp>
            <p:nvSpPr>
              <p:cNvPr id="37" name="Rectangle 60"/>
              <p:cNvSpPr>
                <a:spLocks/>
              </p:cNvSpPr>
              <p:nvPr/>
            </p:nvSpPr>
            <p:spPr bwMode="auto">
              <a:xfrm>
                <a:off x="3691" y="239"/>
                <a:ext cx="10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Freeform 61"/>
              <p:cNvSpPr>
                <a:spLocks/>
              </p:cNvSpPr>
              <p:nvPr/>
            </p:nvSpPr>
            <p:spPr bwMode="auto">
              <a:xfrm>
                <a:off x="3691" y="115"/>
                <a:ext cx="105" cy="144"/>
              </a:xfrm>
              <a:custGeom>
                <a:avLst/>
                <a:gdLst>
                  <a:gd name="T0" fmla="*/ 28 w 105"/>
                  <a:gd name="T1" fmla="*/ 120 h 144"/>
                  <a:gd name="T2" fmla="*/ 9 w 105"/>
                  <a:gd name="T3" fmla="*/ 120 h 144"/>
                  <a:gd name="T4" fmla="*/ 9 w 105"/>
                  <a:gd name="T5" fmla="*/ 124 h 144"/>
                  <a:gd name="T6" fmla="*/ 33 w 105"/>
                  <a:gd name="T7" fmla="*/ 124 h 144"/>
                  <a:gd name="T8" fmla="*/ 28 w 105"/>
                  <a:gd name="T9" fmla="*/ 12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144">
                    <a:moveTo>
                      <a:pt x="28" y="120"/>
                    </a:moveTo>
                    <a:lnTo>
                      <a:pt x="9" y="120"/>
                    </a:lnTo>
                    <a:lnTo>
                      <a:pt x="9" y="124"/>
                    </a:lnTo>
                    <a:lnTo>
                      <a:pt x="33" y="124"/>
                    </a:lnTo>
                    <a:lnTo>
                      <a:pt x="28" y="12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Freeform 62"/>
              <p:cNvSpPr>
                <a:spLocks/>
              </p:cNvSpPr>
              <p:nvPr/>
            </p:nvSpPr>
            <p:spPr bwMode="auto">
              <a:xfrm>
                <a:off x="3691" y="115"/>
                <a:ext cx="105" cy="144"/>
              </a:xfrm>
              <a:custGeom>
                <a:avLst/>
                <a:gdLst>
                  <a:gd name="T0" fmla="*/ 23 w 105"/>
                  <a:gd name="T1" fmla="*/ 57 h 144"/>
                  <a:gd name="T2" fmla="*/ 9 w 105"/>
                  <a:gd name="T3" fmla="*/ 57 h 144"/>
                  <a:gd name="T4" fmla="*/ 14 w 105"/>
                  <a:gd name="T5" fmla="*/ 62 h 144"/>
                  <a:gd name="T6" fmla="*/ 14 w 105"/>
                  <a:gd name="T7" fmla="*/ 67 h 144"/>
                  <a:gd name="T8" fmla="*/ 9 w 105"/>
                  <a:gd name="T9" fmla="*/ 71 h 144"/>
                  <a:gd name="T10" fmla="*/ 4 w 105"/>
                  <a:gd name="T11" fmla="*/ 71 h 144"/>
                  <a:gd name="T12" fmla="*/ 4 w 105"/>
                  <a:gd name="T13" fmla="*/ 76 h 144"/>
                  <a:gd name="T14" fmla="*/ 0 w 105"/>
                  <a:gd name="T15" fmla="*/ 76 h 144"/>
                  <a:gd name="T16" fmla="*/ 0 w 105"/>
                  <a:gd name="T17" fmla="*/ 110 h 144"/>
                  <a:gd name="T18" fmla="*/ 4 w 105"/>
                  <a:gd name="T19" fmla="*/ 115 h 144"/>
                  <a:gd name="T20" fmla="*/ 4 w 105"/>
                  <a:gd name="T21" fmla="*/ 120 h 144"/>
                  <a:gd name="T22" fmla="*/ 23 w 105"/>
                  <a:gd name="T23" fmla="*/ 120 h 144"/>
                  <a:gd name="T24" fmla="*/ 14 w 105"/>
                  <a:gd name="T25" fmla="*/ 110 h 144"/>
                  <a:gd name="T26" fmla="*/ 14 w 105"/>
                  <a:gd name="T27" fmla="*/ 91 h 144"/>
                  <a:gd name="T28" fmla="*/ 23 w 105"/>
                  <a:gd name="T29" fmla="*/ 81 h 144"/>
                  <a:gd name="T30" fmla="*/ 105 w 105"/>
                  <a:gd name="T31" fmla="*/ 81 h 144"/>
                  <a:gd name="T32" fmla="*/ 105 w 105"/>
                  <a:gd name="T33" fmla="*/ 62 h 144"/>
                  <a:gd name="T34" fmla="*/ 28 w 105"/>
                  <a:gd name="T35" fmla="*/ 62 h 144"/>
                  <a:gd name="T36" fmla="*/ 23 w 105"/>
                  <a:gd name="T37" fmla="*/ 5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" h="144">
                    <a:moveTo>
                      <a:pt x="23" y="57"/>
                    </a:moveTo>
                    <a:lnTo>
                      <a:pt x="9" y="57"/>
                    </a:lnTo>
                    <a:lnTo>
                      <a:pt x="14" y="62"/>
                    </a:lnTo>
                    <a:lnTo>
                      <a:pt x="14" y="67"/>
                    </a:lnTo>
                    <a:lnTo>
                      <a:pt x="9" y="71"/>
                    </a:lnTo>
                    <a:lnTo>
                      <a:pt x="4" y="71"/>
                    </a:lnTo>
                    <a:lnTo>
                      <a:pt x="4" y="76"/>
                    </a:lnTo>
                    <a:lnTo>
                      <a:pt x="0" y="76"/>
                    </a:lnTo>
                    <a:lnTo>
                      <a:pt x="0" y="110"/>
                    </a:lnTo>
                    <a:lnTo>
                      <a:pt x="4" y="115"/>
                    </a:lnTo>
                    <a:lnTo>
                      <a:pt x="4" y="120"/>
                    </a:lnTo>
                    <a:lnTo>
                      <a:pt x="23" y="120"/>
                    </a:lnTo>
                    <a:lnTo>
                      <a:pt x="14" y="110"/>
                    </a:lnTo>
                    <a:lnTo>
                      <a:pt x="14" y="91"/>
                    </a:lnTo>
                    <a:lnTo>
                      <a:pt x="23" y="81"/>
                    </a:lnTo>
                    <a:lnTo>
                      <a:pt x="105" y="81"/>
                    </a:lnTo>
                    <a:lnTo>
                      <a:pt x="105" y="62"/>
                    </a:lnTo>
                    <a:lnTo>
                      <a:pt x="28" y="62"/>
                    </a:lnTo>
                    <a:lnTo>
                      <a:pt x="23" y="5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Freeform 63"/>
              <p:cNvSpPr>
                <a:spLocks/>
              </p:cNvSpPr>
              <p:nvPr/>
            </p:nvSpPr>
            <p:spPr bwMode="auto">
              <a:xfrm>
                <a:off x="3691" y="115"/>
                <a:ext cx="105" cy="144"/>
              </a:xfrm>
              <a:custGeom>
                <a:avLst/>
                <a:gdLst>
                  <a:gd name="T0" fmla="*/ 105 w 105"/>
                  <a:gd name="T1" fmla="*/ 0 h 144"/>
                  <a:gd name="T2" fmla="*/ 19 w 105"/>
                  <a:gd name="T3" fmla="*/ 0 h 144"/>
                  <a:gd name="T4" fmla="*/ 19 w 105"/>
                  <a:gd name="T5" fmla="*/ 4 h 144"/>
                  <a:gd name="T6" fmla="*/ 9 w 105"/>
                  <a:gd name="T7" fmla="*/ 4 h 144"/>
                  <a:gd name="T8" fmla="*/ 9 w 105"/>
                  <a:gd name="T9" fmla="*/ 9 h 144"/>
                  <a:gd name="T10" fmla="*/ 4 w 105"/>
                  <a:gd name="T11" fmla="*/ 9 h 144"/>
                  <a:gd name="T12" fmla="*/ 4 w 105"/>
                  <a:gd name="T13" fmla="*/ 14 h 144"/>
                  <a:gd name="T14" fmla="*/ 0 w 105"/>
                  <a:gd name="T15" fmla="*/ 19 h 144"/>
                  <a:gd name="T16" fmla="*/ 0 w 105"/>
                  <a:gd name="T17" fmla="*/ 47 h 144"/>
                  <a:gd name="T18" fmla="*/ 4 w 105"/>
                  <a:gd name="T19" fmla="*/ 52 h 144"/>
                  <a:gd name="T20" fmla="*/ 4 w 105"/>
                  <a:gd name="T21" fmla="*/ 57 h 144"/>
                  <a:gd name="T22" fmla="*/ 19 w 105"/>
                  <a:gd name="T23" fmla="*/ 57 h 144"/>
                  <a:gd name="T24" fmla="*/ 19 w 105"/>
                  <a:gd name="T25" fmla="*/ 52 h 144"/>
                  <a:gd name="T26" fmla="*/ 14 w 105"/>
                  <a:gd name="T27" fmla="*/ 47 h 144"/>
                  <a:gd name="T28" fmla="*/ 14 w 105"/>
                  <a:gd name="T29" fmla="*/ 28 h 144"/>
                  <a:gd name="T30" fmla="*/ 23 w 105"/>
                  <a:gd name="T31" fmla="*/ 19 h 144"/>
                  <a:gd name="T32" fmla="*/ 105 w 105"/>
                  <a:gd name="T33" fmla="*/ 19 h 144"/>
                  <a:gd name="T34" fmla="*/ 105 w 105"/>
                  <a:gd name="T3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5" h="144">
                    <a:moveTo>
                      <a:pt x="105" y="0"/>
                    </a:moveTo>
                    <a:lnTo>
                      <a:pt x="19" y="0"/>
                    </a:lnTo>
                    <a:lnTo>
                      <a:pt x="19" y="4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4" y="14"/>
                    </a:lnTo>
                    <a:lnTo>
                      <a:pt x="0" y="19"/>
                    </a:lnTo>
                    <a:lnTo>
                      <a:pt x="0" y="47"/>
                    </a:lnTo>
                    <a:lnTo>
                      <a:pt x="4" y="52"/>
                    </a:lnTo>
                    <a:lnTo>
                      <a:pt x="4" y="57"/>
                    </a:lnTo>
                    <a:lnTo>
                      <a:pt x="19" y="57"/>
                    </a:lnTo>
                    <a:lnTo>
                      <a:pt x="19" y="52"/>
                    </a:lnTo>
                    <a:lnTo>
                      <a:pt x="14" y="47"/>
                    </a:lnTo>
                    <a:lnTo>
                      <a:pt x="14" y="28"/>
                    </a:lnTo>
                    <a:lnTo>
                      <a:pt x="23" y="19"/>
                    </a:lnTo>
                    <a:lnTo>
                      <a:pt x="105" y="19"/>
                    </a:lnTo>
                    <a:lnTo>
                      <a:pt x="105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551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AERODYNAMIQUE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L'allongement 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de l’aile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trapézoïdale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dont les dimensions sont données  par le plan ci-dessous,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402184"/>
            <a:ext cx="4114800" cy="2723979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5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7,5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l-GR" sz="3000" dirty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fr-FR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255135" y="1909398"/>
            <a:ext cx="4372881" cy="1510917"/>
            <a:chOff x="1368" y="-141"/>
            <a:chExt cx="5001" cy="125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1372" y="115"/>
              <a:ext cx="495" cy="20"/>
            </a:xfrm>
            <a:custGeom>
              <a:avLst/>
              <a:gdLst>
                <a:gd name="T0" fmla="*/ 494 w 495"/>
                <a:gd name="T1" fmla="*/ 0 h 20"/>
                <a:gd name="T2" fmla="*/ 0 w 495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95" h="20">
                  <a:moveTo>
                    <a:pt x="494" y="0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72" y="686"/>
              <a:ext cx="567" cy="20"/>
            </a:xfrm>
            <a:custGeom>
              <a:avLst/>
              <a:gdLst>
                <a:gd name="T0" fmla="*/ 566 w 567"/>
                <a:gd name="T1" fmla="*/ 0 h 20"/>
                <a:gd name="T2" fmla="*/ 0 w 567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7" h="20">
                  <a:moveTo>
                    <a:pt x="566" y="0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1622" y="259"/>
              <a:ext cx="20" cy="283"/>
            </a:xfrm>
            <a:custGeom>
              <a:avLst/>
              <a:gdLst>
                <a:gd name="T0" fmla="*/ 0 w 20"/>
                <a:gd name="T1" fmla="*/ 283 h 283"/>
                <a:gd name="T2" fmla="*/ 0 w 20"/>
                <a:gd name="T3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283">
                  <a:moveTo>
                    <a:pt x="0" y="283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540" y="533"/>
              <a:ext cx="159" cy="153"/>
            </a:xfrm>
            <a:custGeom>
              <a:avLst/>
              <a:gdLst>
                <a:gd name="T0" fmla="*/ 158 w 159"/>
                <a:gd name="T1" fmla="*/ 0 h 153"/>
                <a:gd name="T2" fmla="*/ 0 w 159"/>
                <a:gd name="T3" fmla="*/ 0 h 153"/>
                <a:gd name="T4" fmla="*/ 81 w 159"/>
                <a:gd name="T5" fmla="*/ 153 h 153"/>
                <a:gd name="T6" fmla="*/ 158 w 159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53">
                  <a:moveTo>
                    <a:pt x="158" y="0"/>
                  </a:moveTo>
                  <a:lnTo>
                    <a:pt x="0" y="0"/>
                  </a:lnTo>
                  <a:lnTo>
                    <a:pt x="81" y="153"/>
                  </a:lnTo>
                  <a:lnTo>
                    <a:pt x="1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545" y="115"/>
              <a:ext cx="159" cy="154"/>
            </a:xfrm>
            <a:custGeom>
              <a:avLst/>
              <a:gdLst>
                <a:gd name="T0" fmla="*/ 76 w 159"/>
                <a:gd name="T1" fmla="*/ 0 h 154"/>
                <a:gd name="T2" fmla="*/ 0 w 159"/>
                <a:gd name="T3" fmla="*/ 153 h 154"/>
                <a:gd name="T4" fmla="*/ 158 w 159"/>
                <a:gd name="T5" fmla="*/ 153 h 154"/>
                <a:gd name="T6" fmla="*/ 76 w 159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54">
                  <a:moveTo>
                    <a:pt x="76" y="0"/>
                  </a:moveTo>
                  <a:lnTo>
                    <a:pt x="0" y="153"/>
                  </a:lnTo>
                  <a:lnTo>
                    <a:pt x="158" y="153"/>
                  </a:lnTo>
                  <a:lnTo>
                    <a:pt x="7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0" name="Group 8"/>
            <p:cNvGrpSpPr>
              <a:grpSpLocks/>
            </p:cNvGrpSpPr>
            <p:nvPr/>
          </p:nvGrpSpPr>
          <p:grpSpPr bwMode="auto">
            <a:xfrm>
              <a:off x="1372" y="456"/>
              <a:ext cx="144" cy="96"/>
              <a:chOff x="1372" y="456"/>
              <a:chExt cx="144" cy="96"/>
            </a:xfrm>
          </p:grpSpPr>
          <p:sp>
            <p:nvSpPr>
              <p:cNvPr id="62" name="Freeform 9"/>
              <p:cNvSpPr>
                <a:spLocks/>
              </p:cNvSpPr>
              <p:nvPr/>
            </p:nvSpPr>
            <p:spPr bwMode="auto">
              <a:xfrm>
                <a:off x="1372" y="456"/>
                <a:ext cx="144" cy="96"/>
              </a:xfrm>
              <a:custGeom>
                <a:avLst/>
                <a:gdLst>
                  <a:gd name="T0" fmla="*/ 81 w 144"/>
                  <a:gd name="T1" fmla="*/ 19 h 96"/>
                  <a:gd name="T2" fmla="*/ 48 w 144"/>
                  <a:gd name="T3" fmla="*/ 19 h 96"/>
                  <a:gd name="T4" fmla="*/ 52 w 144"/>
                  <a:gd name="T5" fmla="*/ 24 h 96"/>
                  <a:gd name="T6" fmla="*/ 57 w 144"/>
                  <a:gd name="T7" fmla="*/ 24 h 96"/>
                  <a:gd name="T8" fmla="*/ 91 w 144"/>
                  <a:gd name="T9" fmla="*/ 57 h 96"/>
                  <a:gd name="T10" fmla="*/ 95 w 144"/>
                  <a:gd name="T11" fmla="*/ 67 h 96"/>
                  <a:gd name="T12" fmla="*/ 120 w 144"/>
                  <a:gd name="T13" fmla="*/ 91 h 96"/>
                  <a:gd name="T14" fmla="*/ 124 w 144"/>
                  <a:gd name="T15" fmla="*/ 91 h 96"/>
                  <a:gd name="T16" fmla="*/ 129 w 144"/>
                  <a:gd name="T17" fmla="*/ 96 h 96"/>
                  <a:gd name="T18" fmla="*/ 144 w 144"/>
                  <a:gd name="T19" fmla="*/ 96 h 96"/>
                  <a:gd name="T20" fmla="*/ 144 w 144"/>
                  <a:gd name="T21" fmla="*/ 72 h 96"/>
                  <a:gd name="T22" fmla="*/ 124 w 144"/>
                  <a:gd name="T23" fmla="*/ 72 h 96"/>
                  <a:gd name="T24" fmla="*/ 110 w 144"/>
                  <a:gd name="T25" fmla="*/ 57 h 96"/>
                  <a:gd name="T26" fmla="*/ 100 w 144"/>
                  <a:gd name="T27" fmla="*/ 43 h 96"/>
                  <a:gd name="T28" fmla="*/ 86 w 144"/>
                  <a:gd name="T29" fmla="*/ 28 h 96"/>
                  <a:gd name="T30" fmla="*/ 81 w 144"/>
                  <a:gd name="T31" fmla="*/ 1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4" h="96">
                    <a:moveTo>
                      <a:pt x="81" y="19"/>
                    </a:moveTo>
                    <a:lnTo>
                      <a:pt x="48" y="19"/>
                    </a:lnTo>
                    <a:lnTo>
                      <a:pt x="52" y="24"/>
                    </a:lnTo>
                    <a:lnTo>
                      <a:pt x="57" y="24"/>
                    </a:lnTo>
                    <a:lnTo>
                      <a:pt x="91" y="57"/>
                    </a:lnTo>
                    <a:lnTo>
                      <a:pt x="95" y="67"/>
                    </a:lnTo>
                    <a:lnTo>
                      <a:pt x="120" y="91"/>
                    </a:lnTo>
                    <a:lnTo>
                      <a:pt x="124" y="91"/>
                    </a:lnTo>
                    <a:lnTo>
                      <a:pt x="129" y="96"/>
                    </a:lnTo>
                    <a:lnTo>
                      <a:pt x="144" y="96"/>
                    </a:lnTo>
                    <a:lnTo>
                      <a:pt x="144" y="72"/>
                    </a:lnTo>
                    <a:lnTo>
                      <a:pt x="124" y="72"/>
                    </a:lnTo>
                    <a:lnTo>
                      <a:pt x="110" y="57"/>
                    </a:lnTo>
                    <a:lnTo>
                      <a:pt x="100" y="43"/>
                    </a:lnTo>
                    <a:lnTo>
                      <a:pt x="86" y="28"/>
                    </a:lnTo>
                    <a:lnTo>
                      <a:pt x="81" y="1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3" name="Freeform 10"/>
              <p:cNvSpPr>
                <a:spLocks/>
              </p:cNvSpPr>
              <p:nvPr/>
            </p:nvSpPr>
            <p:spPr bwMode="auto">
              <a:xfrm>
                <a:off x="1372" y="456"/>
                <a:ext cx="144" cy="96"/>
              </a:xfrm>
              <a:custGeom>
                <a:avLst/>
                <a:gdLst>
                  <a:gd name="T0" fmla="*/ 62 w 144"/>
                  <a:gd name="T1" fmla="*/ 4 h 96"/>
                  <a:gd name="T2" fmla="*/ 19 w 144"/>
                  <a:gd name="T3" fmla="*/ 4 h 96"/>
                  <a:gd name="T4" fmla="*/ 19 w 144"/>
                  <a:gd name="T5" fmla="*/ 9 h 96"/>
                  <a:gd name="T6" fmla="*/ 14 w 144"/>
                  <a:gd name="T7" fmla="*/ 9 h 96"/>
                  <a:gd name="T8" fmla="*/ 4 w 144"/>
                  <a:gd name="T9" fmla="*/ 19 h 96"/>
                  <a:gd name="T10" fmla="*/ 4 w 144"/>
                  <a:gd name="T11" fmla="*/ 28 h 96"/>
                  <a:gd name="T12" fmla="*/ 0 w 144"/>
                  <a:gd name="T13" fmla="*/ 33 h 96"/>
                  <a:gd name="T14" fmla="*/ 0 w 144"/>
                  <a:gd name="T15" fmla="*/ 62 h 96"/>
                  <a:gd name="T16" fmla="*/ 4 w 144"/>
                  <a:gd name="T17" fmla="*/ 62 h 96"/>
                  <a:gd name="T18" fmla="*/ 4 w 144"/>
                  <a:gd name="T19" fmla="*/ 72 h 96"/>
                  <a:gd name="T20" fmla="*/ 14 w 144"/>
                  <a:gd name="T21" fmla="*/ 81 h 96"/>
                  <a:gd name="T22" fmla="*/ 14 w 144"/>
                  <a:gd name="T23" fmla="*/ 86 h 96"/>
                  <a:gd name="T24" fmla="*/ 24 w 144"/>
                  <a:gd name="T25" fmla="*/ 86 h 96"/>
                  <a:gd name="T26" fmla="*/ 28 w 144"/>
                  <a:gd name="T27" fmla="*/ 91 h 96"/>
                  <a:gd name="T28" fmla="*/ 43 w 144"/>
                  <a:gd name="T29" fmla="*/ 91 h 96"/>
                  <a:gd name="T30" fmla="*/ 43 w 144"/>
                  <a:gd name="T31" fmla="*/ 76 h 96"/>
                  <a:gd name="T32" fmla="*/ 38 w 144"/>
                  <a:gd name="T33" fmla="*/ 76 h 96"/>
                  <a:gd name="T34" fmla="*/ 38 w 144"/>
                  <a:gd name="T35" fmla="*/ 72 h 96"/>
                  <a:gd name="T36" fmla="*/ 28 w 144"/>
                  <a:gd name="T37" fmla="*/ 72 h 96"/>
                  <a:gd name="T38" fmla="*/ 24 w 144"/>
                  <a:gd name="T39" fmla="*/ 67 h 96"/>
                  <a:gd name="T40" fmla="*/ 19 w 144"/>
                  <a:gd name="T41" fmla="*/ 67 h 96"/>
                  <a:gd name="T42" fmla="*/ 19 w 144"/>
                  <a:gd name="T43" fmla="*/ 62 h 96"/>
                  <a:gd name="T44" fmla="*/ 14 w 144"/>
                  <a:gd name="T45" fmla="*/ 57 h 96"/>
                  <a:gd name="T46" fmla="*/ 14 w 144"/>
                  <a:gd name="T47" fmla="*/ 33 h 96"/>
                  <a:gd name="T48" fmla="*/ 19 w 144"/>
                  <a:gd name="T49" fmla="*/ 33 h 96"/>
                  <a:gd name="T50" fmla="*/ 19 w 144"/>
                  <a:gd name="T51" fmla="*/ 28 h 96"/>
                  <a:gd name="T52" fmla="*/ 24 w 144"/>
                  <a:gd name="T53" fmla="*/ 28 h 96"/>
                  <a:gd name="T54" fmla="*/ 24 w 144"/>
                  <a:gd name="T55" fmla="*/ 24 h 96"/>
                  <a:gd name="T56" fmla="*/ 28 w 144"/>
                  <a:gd name="T57" fmla="*/ 24 h 96"/>
                  <a:gd name="T58" fmla="*/ 28 w 144"/>
                  <a:gd name="T59" fmla="*/ 19 h 96"/>
                  <a:gd name="T60" fmla="*/ 81 w 144"/>
                  <a:gd name="T61" fmla="*/ 19 h 96"/>
                  <a:gd name="T62" fmla="*/ 71 w 144"/>
                  <a:gd name="T63" fmla="*/ 14 h 96"/>
                  <a:gd name="T64" fmla="*/ 62 w 144"/>
                  <a:gd name="T65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44" h="96">
                    <a:moveTo>
                      <a:pt x="62" y="4"/>
                    </a:moveTo>
                    <a:lnTo>
                      <a:pt x="19" y="4"/>
                    </a:lnTo>
                    <a:lnTo>
                      <a:pt x="19" y="9"/>
                    </a:lnTo>
                    <a:lnTo>
                      <a:pt x="14" y="9"/>
                    </a:lnTo>
                    <a:lnTo>
                      <a:pt x="4" y="19"/>
                    </a:lnTo>
                    <a:lnTo>
                      <a:pt x="4" y="28"/>
                    </a:lnTo>
                    <a:lnTo>
                      <a:pt x="0" y="33"/>
                    </a:lnTo>
                    <a:lnTo>
                      <a:pt x="0" y="62"/>
                    </a:lnTo>
                    <a:lnTo>
                      <a:pt x="4" y="62"/>
                    </a:lnTo>
                    <a:lnTo>
                      <a:pt x="4" y="72"/>
                    </a:lnTo>
                    <a:lnTo>
                      <a:pt x="14" y="81"/>
                    </a:lnTo>
                    <a:lnTo>
                      <a:pt x="14" y="86"/>
                    </a:lnTo>
                    <a:lnTo>
                      <a:pt x="24" y="86"/>
                    </a:lnTo>
                    <a:lnTo>
                      <a:pt x="28" y="91"/>
                    </a:lnTo>
                    <a:lnTo>
                      <a:pt x="43" y="91"/>
                    </a:lnTo>
                    <a:lnTo>
                      <a:pt x="43" y="76"/>
                    </a:lnTo>
                    <a:lnTo>
                      <a:pt x="38" y="76"/>
                    </a:lnTo>
                    <a:lnTo>
                      <a:pt x="38" y="72"/>
                    </a:lnTo>
                    <a:lnTo>
                      <a:pt x="28" y="72"/>
                    </a:lnTo>
                    <a:lnTo>
                      <a:pt x="24" y="67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4" y="57"/>
                    </a:lnTo>
                    <a:lnTo>
                      <a:pt x="14" y="33"/>
                    </a:lnTo>
                    <a:lnTo>
                      <a:pt x="19" y="33"/>
                    </a:lnTo>
                    <a:lnTo>
                      <a:pt x="19" y="28"/>
                    </a:lnTo>
                    <a:lnTo>
                      <a:pt x="24" y="28"/>
                    </a:lnTo>
                    <a:lnTo>
                      <a:pt x="24" y="24"/>
                    </a:lnTo>
                    <a:lnTo>
                      <a:pt x="28" y="24"/>
                    </a:lnTo>
                    <a:lnTo>
                      <a:pt x="28" y="19"/>
                    </a:lnTo>
                    <a:lnTo>
                      <a:pt x="81" y="19"/>
                    </a:lnTo>
                    <a:lnTo>
                      <a:pt x="71" y="14"/>
                    </a:lnTo>
                    <a:lnTo>
                      <a:pt x="62" y="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4" name="Rectangle 11"/>
              <p:cNvSpPr>
                <a:spLocks/>
              </p:cNvSpPr>
              <p:nvPr/>
            </p:nvSpPr>
            <p:spPr bwMode="auto">
              <a:xfrm>
                <a:off x="1496" y="456"/>
                <a:ext cx="19" cy="7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5" name="Freeform 12"/>
              <p:cNvSpPr>
                <a:spLocks/>
              </p:cNvSpPr>
              <p:nvPr/>
            </p:nvSpPr>
            <p:spPr bwMode="auto">
              <a:xfrm>
                <a:off x="1372" y="456"/>
                <a:ext cx="144" cy="96"/>
              </a:xfrm>
              <a:custGeom>
                <a:avLst/>
                <a:gdLst>
                  <a:gd name="T0" fmla="*/ 48 w 144"/>
                  <a:gd name="T1" fmla="*/ 0 h 96"/>
                  <a:gd name="T2" fmla="*/ 33 w 144"/>
                  <a:gd name="T3" fmla="*/ 0 h 96"/>
                  <a:gd name="T4" fmla="*/ 28 w 144"/>
                  <a:gd name="T5" fmla="*/ 4 h 96"/>
                  <a:gd name="T6" fmla="*/ 52 w 144"/>
                  <a:gd name="T7" fmla="*/ 4 h 96"/>
                  <a:gd name="T8" fmla="*/ 48 w 144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48" y="0"/>
                    </a:moveTo>
                    <a:lnTo>
                      <a:pt x="33" y="0"/>
                    </a:lnTo>
                    <a:lnTo>
                      <a:pt x="28" y="4"/>
                    </a:lnTo>
                    <a:lnTo>
                      <a:pt x="52" y="4"/>
                    </a:lnTo>
                    <a:lnTo>
                      <a:pt x="48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1411" y="235"/>
              <a:ext cx="105" cy="144"/>
              <a:chOff x="1411" y="235"/>
              <a:chExt cx="105" cy="144"/>
            </a:xfrm>
          </p:grpSpPr>
          <p:sp>
            <p:nvSpPr>
              <p:cNvPr id="58" name="Rectangle 14"/>
              <p:cNvSpPr>
                <a:spLocks/>
              </p:cNvSpPr>
              <p:nvPr/>
            </p:nvSpPr>
            <p:spPr bwMode="auto">
              <a:xfrm>
                <a:off x="1411" y="359"/>
                <a:ext cx="10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Freeform 15"/>
              <p:cNvSpPr>
                <a:spLocks/>
              </p:cNvSpPr>
              <p:nvPr/>
            </p:nvSpPr>
            <p:spPr bwMode="auto">
              <a:xfrm>
                <a:off x="1411" y="235"/>
                <a:ext cx="105" cy="144"/>
              </a:xfrm>
              <a:custGeom>
                <a:avLst/>
                <a:gdLst>
                  <a:gd name="T0" fmla="*/ 105 w 105"/>
                  <a:gd name="T1" fmla="*/ 62 h 144"/>
                  <a:gd name="T2" fmla="*/ 19 w 105"/>
                  <a:gd name="T3" fmla="*/ 62 h 144"/>
                  <a:gd name="T4" fmla="*/ 14 w 105"/>
                  <a:gd name="T5" fmla="*/ 67 h 144"/>
                  <a:gd name="T6" fmla="*/ 9 w 105"/>
                  <a:gd name="T7" fmla="*/ 67 h 144"/>
                  <a:gd name="T8" fmla="*/ 4 w 105"/>
                  <a:gd name="T9" fmla="*/ 71 h 144"/>
                  <a:gd name="T10" fmla="*/ 4 w 105"/>
                  <a:gd name="T11" fmla="*/ 76 h 144"/>
                  <a:gd name="T12" fmla="*/ 0 w 105"/>
                  <a:gd name="T13" fmla="*/ 76 h 144"/>
                  <a:gd name="T14" fmla="*/ 0 w 105"/>
                  <a:gd name="T15" fmla="*/ 110 h 144"/>
                  <a:gd name="T16" fmla="*/ 4 w 105"/>
                  <a:gd name="T17" fmla="*/ 110 h 144"/>
                  <a:gd name="T18" fmla="*/ 4 w 105"/>
                  <a:gd name="T19" fmla="*/ 115 h 144"/>
                  <a:gd name="T20" fmla="*/ 14 w 105"/>
                  <a:gd name="T21" fmla="*/ 124 h 144"/>
                  <a:gd name="T22" fmla="*/ 33 w 105"/>
                  <a:gd name="T23" fmla="*/ 124 h 144"/>
                  <a:gd name="T24" fmla="*/ 24 w 105"/>
                  <a:gd name="T25" fmla="*/ 115 h 144"/>
                  <a:gd name="T26" fmla="*/ 19 w 105"/>
                  <a:gd name="T27" fmla="*/ 115 h 144"/>
                  <a:gd name="T28" fmla="*/ 19 w 105"/>
                  <a:gd name="T29" fmla="*/ 110 h 144"/>
                  <a:gd name="T30" fmla="*/ 14 w 105"/>
                  <a:gd name="T31" fmla="*/ 105 h 144"/>
                  <a:gd name="T32" fmla="*/ 14 w 105"/>
                  <a:gd name="T33" fmla="*/ 91 h 144"/>
                  <a:gd name="T34" fmla="*/ 19 w 105"/>
                  <a:gd name="T35" fmla="*/ 86 h 144"/>
                  <a:gd name="T36" fmla="*/ 19 w 105"/>
                  <a:gd name="T37" fmla="*/ 81 h 144"/>
                  <a:gd name="T38" fmla="*/ 105 w 105"/>
                  <a:gd name="T39" fmla="*/ 81 h 144"/>
                  <a:gd name="T40" fmla="*/ 105 w 105"/>
                  <a:gd name="T41" fmla="*/ 62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5" h="144">
                    <a:moveTo>
                      <a:pt x="105" y="62"/>
                    </a:moveTo>
                    <a:lnTo>
                      <a:pt x="19" y="62"/>
                    </a:lnTo>
                    <a:lnTo>
                      <a:pt x="14" y="67"/>
                    </a:lnTo>
                    <a:lnTo>
                      <a:pt x="9" y="67"/>
                    </a:lnTo>
                    <a:lnTo>
                      <a:pt x="4" y="71"/>
                    </a:lnTo>
                    <a:lnTo>
                      <a:pt x="4" y="76"/>
                    </a:lnTo>
                    <a:lnTo>
                      <a:pt x="0" y="76"/>
                    </a:lnTo>
                    <a:lnTo>
                      <a:pt x="0" y="110"/>
                    </a:lnTo>
                    <a:lnTo>
                      <a:pt x="4" y="110"/>
                    </a:lnTo>
                    <a:lnTo>
                      <a:pt x="4" y="115"/>
                    </a:lnTo>
                    <a:lnTo>
                      <a:pt x="14" y="124"/>
                    </a:lnTo>
                    <a:lnTo>
                      <a:pt x="33" y="124"/>
                    </a:lnTo>
                    <a:lnTo>
                      <a:pt x="24" y="115"/>
                    </a:lnTo>
                    <a:lnTo>
                      <a:pt x="19" y="115"/>
                    </a:lnTo>
                    <a:lnTo>
                      <a:pt x="19" y="110"/>
                    </a:lnTo>
                    <a:lnTo>
                      <a:pt x="14" y="105"/>
                    </a:lnTo>
                    <a:lnTo>
                      <a:pt x="14" y="91"/>
                    </a:lnTo>
                    <a:lnTo>
                      <a:pt x="19" y="86"/>
                    </a:lnTo>
                    <a:lnTo>
                      <a:pt x="19" y="81"/>
                    </a:lnTo>
                    <a:lnTo>
                      <a:pt x="105" y="81"/>
                    </a:lnTo>
                    <a:lnTo>
                      <a:pt x="105" y="62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Freeform 16"/>
              <p:cNvSpPr>
                <a:spLocks/>
              </p:cNvSpPr>
              <p:nvPr/>
            </p:nvSpPr>
            <p:spPr bwMode="auto">
              <a:xfrm>
                <a:off x="1411" y="235"/>
                <a:ext cx="105" cy="144"/>
              </a:xfrm>
              <a:custGeom>
                <a:avLst/>
                <a:gdLst>
                  <a:gd name="T0" fmla="*/ 19 w 105"/>
                  <a:gd name="T1" fmla="*/ 47 h 144"/>
                  <a:gd name="T2" fmla="*/ 4 w 105"/>
                  <a:gd name="T3" fmla="*/ 47 h 144"/>
                  <a:gd name="T4" fmla="*/ 4 w 105"/>
                  <a:gd name="T5" fmla="*/ 52 h 144"/>
                  <a:gd name="T6" fmla="*/ 14 w 105"/>
                  <a:gd name="T7" fmla="*/ 62 h 144"/>
                  <a:gd name="T8" fmla="*/ 33 w 105"/>
                  <a:gd name="T9" fmla="*/ 62 h 144"/>
                  <a:gd name="T10" fmla="*/ 28 w 105"/>
                  <a:gd name="T11" fmla="*/ 57 h 144"/>
                  <a:gd name="T12" fmla="*/ 24 w 105"/>
                  <a:gd name="T13" fmla="*/ 57 h 144"/>
                  <a:gd name="T14" fmla="*/ 24 w 105"/>
                  <a:gd name="T15" fmla="*/ 52 h 144"/>
                  <a:gd name="T16" fmla="*/ 19 w 105"/>
                  <a:gd name="T17" fmla="*/ 52 h 144"/>
                  <a:gd name="T18" fmla="*/ 19 w 105"/>
                  <a:gd name="T19" fmla="*/ 4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5" h="144">
                    <a:moveTo>
                      <a:pt x="19" y="47"/>
                    </a:moveTo>
                    <a:lnTo>
                      <a:pt x="4" y="47"/>
                    </a:lnTo>
                    <a:lnTo>
                      <a:pt x="4" y="52"/>
                    </a:lnTo>
                    <a:lnTo>
                      <a:pt x="14" y="62"/>
                    </a:lnTo>
                    <a:lnTo>
                      <a:pt x="33" y="62"/>
                    </a:lnTo>
                    <a:lnTo>
                      <a:pt x="28" y="57"/>
                    </a:lnTo>
                    <a:lnTo>
                      <a:pt x="24" y="57"/>
                    </a:lnTo>
                    <a:lnTo>
                      <a:pt x="24" y="52"/>
                    </a:lnTo>
                    <a:lnTo>
                      <a:pt x="19" y="52"/>
                    </a:lnTo>
                    <a:lnTo>
                      <a:pt x="19" y="4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Freeform 17"/>
              <p:cNvSpPr>
                <a:spLocks/>
              </p:cNvSpPr>
              <p:nvPr/>
            </p:nvSpPr>
            <p:spPr bwMode="auto">
              <a:xfrm>
                <a:off x="1411" y="235"/>
                <a:ext cx="105" cy="144"/>
              </a:xfrm>
              <a:custGeom>
                <a:avLst/>
                <a:gdLst>
                  <a:gd name="T0" fmla="*/ 105 w 105"/>
                  <a:gd name="T1" fmla="*/ 0 h 144"/>
                  <a:gd name="T2" fmla="*/ 19 w 105"/>
                  <a:gd name="T3" fmla="*/ 0 h 144"/>
                  <a:gd name="T4" fmla="*/ 14 w 105"/>
                  <a:gd name="T5" fmla="*/ 4 h 144"/>
                  <a:gd name="T6" fmla="*/ 9 w 105"/>
                  <a:gd name="T7" fmla="*/ 4 h 144"/>
                  <a:gd name="T8" fmla="*/ 9 w 105"/>
                  <a:gd name="T9" fmla="*/ 9 h 144"/>
                  <a:gd name="T10" fmla="*/ 4 w 105"/>
                  <a:gd name="T11" fmla="*/ 9 h 144"/>
                  <a:gd name="T12" fmla="*/ 4 w 105"/>
                  <a:gd name="T13" fmla="*/ 14 h 144"/>
                  <a:gd name="T14" fmla="*/ 0 w 105"/>
                  <a:gd name="T15" fmla="*/ 19 h 144"/>
                  <a:gd name="T16" fmla="*/ 0 w 105"/>
                  <a:gd name="T17" fmla="*/ 47 h 144"/>
                  <a:gd name="T18" fmla="*/ 14 w 105"/>
                  <a:gd name="T19" fmla="*/ 47 h 144"/>
                  <a:gd name="T20" fmla="*/ 14 w 105"/>
                  <a:gd name="T21" fmla="*/ 28 h 144"/>
                  <a:gd name="T22" fmla="*/ 24 w 105"/>
                  <a:gd name="T23" fmla="*/ 19 h 144"/>
                  <a:gd name="T24" fmla="*/ 105 w 105"/>
                  <a:gd name="T25" fmla="*/ 19 h 144"/>
                  <a:gd name="T26" fmla="*/ 105 w 105"/>
                  <a:gd name="T27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5" h="144">
                    <a:moveTo>
                      <a:pt x="105" y="0"/>
                    </a:moveTo>
                    <a:lnTo>
                      <a:pt x="19" y="0"/>
                    </a:lnTo>
                    <a:lnTo>
                      <a:pt x="14" y="4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4" y="14"/>
                    </a:lnTo>
                    <a:lnTo>
                      <a:pt x="0" y="19"/>
                    </a:lnTo>
                    <a:lnTo>
                      <a:pt x="0" y="47"/>
                    </a:lnTo>
                    <a:lnTo>
                      <a:pt x="14" y="47"/>
                    </a:lnTo>
                    <a:lnTo>
                      <a:pt x="14" y="28"/>
                    </a:lnTo>
                    <a:lnTo>
                      <a:pt x="24" y="19"/>
                    </a:lnTo>
                    <a:lnTo>
                      <a:pt x="105" y="19"/>
                    </a:lnTo>
                    <a:lnTo>
                      <a:pt x="105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2" name="Freeform 18"/>
            <p:cNvSpPr>
              <a:spLocks/>
            </p:cNvSpPr>
            <p:nvPr/>
          </p:nvSpPr>
          <p:spPr bwMode="auto">
            <a:xfrm>
              <a:off x="1867" y="705"/>
              <a:ext cx="20" cy="399"/>
            </a:xfrm>
            <a:custGeom>
              <a:avLst/>
              <a:gdLst>
                <a:gd name="T0" fmla="*/ 0 w 20"/>
                <a:gd name="T1" fmla="*/ 0 h 399"/>
                <a:gd name="T2" fmla="*/ 0 w 20"/>
                <a:gd name="T3" fmla="*/ 39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99">
                  <a:moveTo>
                    <a:pt x="0" y="0"/>
                  </a:moveTo>
                  <a:lnTo>
                    <a:pt x="0" y="398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2011" y="1017"/>
              <a:ext cx="1689" cy="20"/>
            </a:xfrm>
            <a:custGeom>
              <a:avLst/>
              <a:gdLst>
                <a:gd name="T0" fmla="*/ 0 w 1689"/>
                <a:gd name="T1" fmla="*/ 0 h 20"/>
                <a:gd name="T2" fmla="*/ 1689 w 1689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89" h="20">
                  <a:moveTo>
                    <a:pt x="0" y="0"/>
                  </a:moveTo>
                  <a:lnTo>
                    <a:pt x="1689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1867" y="936"/>
              <a:ext cx="153" cy="158"/>
            </a:xfrm>
            <a:custGeom>
              <a:avLst/>
              <a:gdLst>
                <a:gd name="T0" fmla="*/ 153 w 153"/>
                <a:gd name="T1" fmla="*/ 0 h 158"/>
                <a:gd name="T2" fmla="*/ 0 w 153"/>
                <a:gd name="T3" fmla="*/ 81 h 158"/>
                <a:gd name="T4" fmla="*/ 153 w 153"/>
                <a:gd name="T5" fmla="*/ 158 h 158"/>
                <a:gd name="T6" fmla="*/ 153 w 153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58">
                  <a:moveTo>
                    <a:pt x="153" y="0"/>
                  </a:moveTo>
                  <a:lnTo>
                    <a:pt x="0" y="81"/>
                  </a:lnTo>
                  <a:lnTo>
                    <a:pt x="153" y="158"/>
                  </a:lnTo>
                  <a:lnTo>
                    <a:pt x="15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" name="Freeform 21"/>
            <p:cNvSpPr>
              <a:spLocks/>
            </p:cNvSpPr>
            <p:nvPr/>
          </p:nvSpPr>
          <p:spPr bwMode="auto">
            <a:xfrm>
              <a:off x="3859" y="705"/>
              <a:ext cx="20" cy="399"/>
            </a:xfrm>
            <a:custGeom>
              <a:avLst/>
              <a:gdLst>
                <a:gd name="T0" fmla="*/ 0 w 20"/>
                <a:gd name="T1" fmla="*/ 0 h 399"/>
                <a:gd name="T2" fmla="*/ 0 w 20"/>
                <a:gd name="T3" fmla="*/ 39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99">
                  <a:moveTo>
                    <a:pt x="0" y="0"/>
                  </a:moveTo>
                  <a:lnTo>
                    <a:pt x="0" y="398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3691" y="941"/>
              <a:ext cx="153" cy="158"/>
            </a:xfrm>
            <a:custGeom>
              <a:avLst/>
              <a:gdLst>
                <a:gd name="T0" fmla="*/ 0 w 153"/>
                <a:gd name="T1" fmla="*/ 0 h 158"/>
                <a:gd name="T2" fmla="*/ 0 w 153"/>
                <a:gd name="T3" fmla="*/ 158 h 158"/>
                <a:gd name="T4" fmla="*/ 153 w 153"/>
                <a:gd name="T5" fmla="*/ 76 h 158"/>
                <a:gd name="T6" fmla="*/ 0 w 153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58">
                  <a:moveTo>
                    <a:pt x="0" y="0"/>
                  </a:moveTo>
                  <a:lnTo>
                    <a:pt x="0" y="158"/>
                  </a:lnTo>
                  <a:lnTo>
                    <a:pt x="153" y="7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4003" y="1017"/>
              <a:ext cx="1656" cy="20"/>
            </a:xfrm>
            <a:custGeom>
              <a:avLst/>
              <a:gdLst>
                <a:gd name="T0" fmla="*/ 0 w 1656"/>
                <a:gd name="T1" fmla="*/ 0 h 20"/>
                <a:gd name="T2" fmla="*/ 1655 w 1656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656" h="20">
                  <a:moveTo>
                    <a:pt x="0" y="0"/>
                  </a:moveTo>
                  <a:lnTo>
                    <a:pt x="1655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Freeform 24"/>
            <p:cNvSpPr>
              <a:spLocks/>
            </p:cNvSpPr>
            <p:nvPr/>
          </p:nvSpPr>
          <p:spPr bwMode="auto">
            <a:xfrm>
              <a:off x="3859" y="936"/>
              <a:ext cx="153" cy="158"/>
            </a:xfrm>
            <a:custGeom>
              <a:avLst/>
              <a:gdLst>
                <a:gd name="T0" fmla="*/ 153 w 153"/>
                <a:gd name="T1" fmla="*/ 0 h 158"/>
                <a:gd name="T2" fmla="*/ 0 w 153"/>
                <a:gd name="T3" fmla="*/ 81 h 158"/>
                <a:gd name="T4" fmla="*/ 153 w 153"/>
                <a:gd name="T5" fmla="*/ 158 h 158"/>
                <a:gd name="T6" fmla="*/ 153 w 153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58">
                  <a:moveTo>
                    <a:pt x="153" y="0"/>
                  </a:moveTo>
                  <a:lnTo>
                    <a:pt x="0" y="81"/>
                  </a:lnTo>
                  <a:lnTo>
                    <a:pt x="153" y="158"/>
                  </a:lnTo>
                  <a:lnTo>
                    <a:pt x="153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9" name="Freeform 25"/>
            <p:cNvSpPr>
              <a:spLocks/>
            </p:cNvSpPr>
            <p:nvPr/>
          </p:nvSpPr>
          <p:spPr bwMode="auto">
            <a:xfrm>
              <a:off x="5803" y="115"/>
              <a:ext cx="561" cy="20"/>
            </a:xfrm>
            <a:custGeom>
              <a:avLst/>
              <a:gdLst>
                <a:gd name="T0" fmla="*/ 0 w 561"/>
                <a:gd name="T1" fmla="*/ 0 h 20"/>
                <a:gd name="T2" fmla="*/ 561 w 56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1" h="20">
                  <a:moveTo>
                    <a:pt x="0" y="0"/>
                  </a:moveTo>
                  <a:lnTo>
                    <a:pt x="561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auto">
            <a:xfrm>
              <a:off x="5803" y="705"/>
              <a:ext cx="561" cy="20"/>
            </a:xfrm>
            <a:custGeom>
              <a:avLst/>
              <a:gdLst>
                <a:gd name="T0" fmla="*/ 0 w 561"/>
                <a:gd name="T1" fmla="*/ 0 h 20"/>
                <a:gd name="T2" fmla="*/ 561 w 561"/>
                <a:gd name="T3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1" h="20">
                  <a:moveTo>
                    <a:pt x="0" y="0"/>
                  </a:moveTo>
                  <a:lnTo>
                    <a:pt x="561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" name="Freeform 27"/>
            <p:cNvSpPr>
              <a:spLocks/>
            </p:cNvSpPr>
            <p:nvPr/>
          </p:nvSpPr>
          <p:spPr bwMode="auto">
            <a:xfrm>
              <a:off x="6120" y="259"/>
              <a:ext cx="20" cy="302"/>
            </a:xfrm>
            <a:custGeom>
              <a:avLst/>
              <a:gdLst>
                <a:gd name="T0" fmla="*/ 0 w 20"/>
                <a:gd name="T1" fmla="*/ 302 h 302"/>
                <a:gd name="T2" fmla="*/ 0 w 20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02">
                  <a:moveTo>
                    <a:pt x="0" y="302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auto">
            <a:xfrm>
              <a:off x="6038" y="552"/>
              <a:ext cx="158" cy="153"/>
            </a:xfrm>
            <a:custGeom>
              <a:avLst/>
              <a:gdLst>
                <a:gd name="T0" fmla="*/ 158 w 158"/>
                <a:gd name="T1" fmla="*/ 0 h 153"/>
                <a:gd name="T2" fmla="*/ 0 w 158"/>
                <a:gd name="T3" fmla="*/ 0 h 153"/>
                <a:gd name="T4" fmla="*/ 81 w 158"/>
                <a:gd name="T5" fmla="*/ 153 h 153"/>
                <a:gd name="T6" fmla="*/ 158 w 158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53">
                  <a:moveTo>
                    <a:pt x="158" y="0"/>
                  </a:moveTo>
                  <a:lnTo>
                    <a:pt x="0" y="0"/>
                  </a:lnTo>
                  <a:lnTo>
                    <a:pt x="81" y="153"/>
                  </a:lnTo>
                  <a:lnTo>
                    <a:pt x="1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auto">
            <a:xfrm>
              <a:off x="6043" y="115"/>
              <a:ext cx="158" cy="154"/>
            </a:xfrm>
            <a:custGeom>
              <a:avLst/>
              <a:gdLst>
                <a:gd name="T0" fmla="*/ 76 w 158"/>
                <a:gd name="T1" fmla="*/ 0 h 154"/>
                <a:gd name="T2" fmla="*/ 0 w 158"/>
                <a:gd name="T3" fmla="*/ 153 h 154"/>
                <a:gd name="T4" fmla="*/ 158 w 158"/>
                <a:gd name="T5" fmla="*/ 153 h 154"/>
                <a:gd name="T6" fmla="*/ 76 w 158"/>
                <a:gd name="T7" fmla="*/ 0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54">
                  <a:moveTo>
                    <a:pt x="76" y="0"/>
                  </a:moveTo>
                  <a:lnTo>
                    <a:pt x="0" y="153"/>
                  </a:lnTo>
                  <a:lnTo>
                    <a:pt x="158" y="153"/>
                  </a:lnTo>
                  <a:lnTo>
                    <a:pt x="7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4" name="Group 30"/>
            <p:cNvGrpSpPr>
              <a:grpSpLocks/>
            </p:cNvGrpSpPr>
            <p:nvPr/>
          </p:nvGrpSpPr>
          <p:grpSpPr bwMode="auto">
            <a:xfrm>
              <a:off x="5884" y="470"/>
              <a:ext cx="144" cy="96"/>
              <a:chOff x="5884" y="470"/>
              <a:chExt cx="144" cy="96"/>
            </a:xfrm>
          </p:grpSpPr>
          <p:sp>
            <p:nvSpPr>
              <p:cNvPr id="54" name="Freeform 31"/>
              <p:cNvSpPr>
                <a:spLocks/>
              </p:cNvSpPr>
              <p:nvPr/>
            </p:nvSpPr>
            <p:spPr bwMode="auto">
              <a:xfrm>
                <a:off x="5884" y="470"/>
                <a:ext cx="144" cy="96"/>
              </a:xfrm>
              <a:custGeom>
                <a:avLst/>
                <a:gdLst>
                  <a:gd name="T0" fmla="*/ 67 w 144"/>
                  <a:gd name="T1" fmla="*/ 9 h 96"/>
                  <a:gd name="T2" fmla="*/ 14 w 144"/>
                  <a:gd name="T3" fmla="*/ 9 h 96"/>
                  <a:gd name="T4" fmla="*/ 9 w 144"/>
                  <a:gd name="T5" fmla="*/ 14 h 96"/>
                  <a:gd name="T6" fmla="*/ 9 w 144"/>
                  <a:gd name="T7" fmla="*/ 19 h 96"/>
                  <a:gd name="T8" fmla="*/ 47 w 144"/>
                  <a:gd name="T9" fmla="*/ 19 h 96"/>
                  <a:gd name="T10" fmla="*/ 47 w 144"/>
                  <a:gd name="T11" fmla="*/ 24 h 96"/>
                  <a:gd name="T12" fmla="*/ 57 w 144"/>
                  <a:gd name="T13" fmla="*/ 24 h 96"/>
                  <a:gd name="T14" fmla="*/ 57 w 144"/>
                  <a:gd name="T15" fmla="*/ 28 h 96"/>
                  <a:gd name="T16" fmla="*/ 62 w 144"/>
                  <a:gd name="T17" fmla="*/ 28 h 96"/>
                  <a:gd name="T18" fmla="*/ 91 w 144"/>
                  <a:gd name="T19" fmla="*/ 57 h 96"/>
                  <a:gd name="T20" fmla="*/ 96 w 144"/>
                  <a:gd name="T21" fmla="*/ 67 h 96"/>
                  <a:gd name="T22" fmla="*/ 120 w 144"/>
                  <a:gd name="T23" fmla="*/ 91 h 96"/>
                  <a:gd name="T24" fmla="*/ 124 w 144"/>
                  <a:gd name="T25" fmla="*/ 91 h 96"/>
                  <a:gd name="T26" fmla="*/ 129 w 144"/>
                  <a:gd name="T27" fmla="*/ 95 h 96"/>
                  <a:gd name="T28" fmla="*/ 143 w 144"/>
                  <a:gd name="T29" fmla="*/ 95 h 96"/>
                  <a:gd name="T30" fmla="*/ 143 w 144"/>
                  <a:gd name="T31" fmla="*/ 71 h 96"/>
                  <a:gd name="T32" fmla="*/ 124 w 144"/>
                  <a:gd name="T33" fmla="*/ 71 h 96"/>
                  <a:gd name="T34" fmla="*/ 110 w 144"/>
                  <a:gd name="T35" fmla="*/ 57 h 96"/>
                  <a:gd name="T36" fmla="*/ 100 w 144"/>
                  <a:gd name="T37" fmla="*/ 43 h 96"/>
                  <a:gd name="T38" fmla="*/ 81 w 144"/>
                  <a:gd name="T39" fmla="*/ 24 h 96"/>
                  <a:gd name="T40" fmla="*/ 71 w 144"/>
                  <a:gd name="T41" fmla="*/ 19 h 96"/>
                  <a:gd name="T42" fmla="*/ 71 w 144"/>
                  <a:gd name="T43" fmla="*/ 14 h 96"/>
                  <a:gd name="T44" fmla="*/ 67 w 144"/>
                  <a:gd name="T45" fmla="*/ 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4" h="96">
                    <a:moveTo>
                      <a:pt x="67" y="9"/>
                    </a:moveTo>
                    <a:lnTo>
                      <a:pt x="14" y="9"/>
                    </a:lnTo>
                    <a:lnTo>
                      <a:pt x="9" y="14"/>
                    </a:lnTo>
                    <a:lnTo>
                      <a:pt x="9" y="19"/>
                    </a:lnTo>
                    <a:lnTo>
                      <a:pt x="47" y="19"/>
                    </a:lnTo>
                    <a:lnTo>
                      <a:pt x="47" y="24"/>
                    </a:lnTo>
                    <a:lnTo>
                      <a:pt x="57" y="24"/>
                    </a:lnTo>
                    <a:lnTo>
                      <a:pt x="57" y="28"/>
                    </a:lnTo>
                    <a:lnTo>
                      <a:pt x="62" y="28"/>
                    </a:lnTo>
                    <a:lnTo>
                      <a:pt x="91" y="57"/>
                    </a:lnTo>
                    <a:lnTo>
                      <a:pt x="96" y="67"/>
                    </a:lnTo>
                    <a:lnTo>
                      <a:pt x="120" y="91"/>
                    </a:lnTo>
                    <a:lnTo>
                      <a:pt x="124" y="91"/>
                    </a:lnTo>
                    <a:lnTo>
                      <a:pt x="129" y="95"/>
                    </a:lnTo>
                    <a:lnTo>
                      <a:pt x="143" y="95"/>
                    </a:lnTo>
                    <a:lnTo>
                      <a:pt x="143" y="71"/>
                    </a:lnTo>
                    <a:lnTo>
                      <a:pt x="124" y="71"/>
                    </a:lnTo>
                    <a:lnTo>
                      <a:pt x="110" y="57"/>
                    </a:lnTo>
                    <a:lnTo>
                      <a:pt x="100" y="43"/>
                    </a:lnTo>
                    <a:lnTo>
                      <a:pt x="81" y="24"/>
                    </a:lnTo>
                    <a:lnTo>
                      <a:pt x="71" y="19"/>
                    </a:lnTo>
                    <a:lnTo>
                      <a:pt x="71" y="14"/>
                    </a:lnTo>
                    <a:lnTo>
                      <a:pt x="67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5" name="Freeform 32"/>
              <p:cNvSpPr>
                <a:spLocks/>
              </p:cNvSpPr>
              <p:nvPr/>
            </p:nvSpPr>
            <p:spPr bwMode="auto">
              <a:xfrm>
                <a:off x="5884" y="470"/>
                <a:ext cx="144" cy="96"/>
              </a:xfrm>
              <a:custGeom>
                <a:avLst/>
                <a:gdLst>
                  <a:gd name="T0" fmla="*/ 33 w 144"/>
                  <a:gd name="T1" fmla="*/ 19 h 96"/>
                  <a:gd name="T2" fmla="*/ 4 w 144"/>
                  <a:gd name="T3" fmla="*/ 19 h 96"/>
                  <a:gd name="T4" fmla="*/ 4 w 144"/>
                  <a:gd name="T5" fmla="*/ 28 h 96"/>
                  <a:gd name="T6" fmla="*/ 0 w 144"/>
                  <a:gd name="T7" fmla="*/ 33 h 96"/>
                  <a:gd name="T8" fmla="*/ 0 w 144"/>
                  <a:gd name="T9" fmla="*/ 62 h 96"/>
                  <a:gd name="T10" fmla="*/ 4 w 144"/>
                  <a:gd name="T11" fmla="*/ 67 h 96"/>
                  <a:gd name="T12" fmla="*/ 4 w 144"/>
                  <a:gd name="T13" fmla="*/ 71 h 96"/>
                  <a:gd name="T14" fmla="*/ 14 w 144"/>
                  <a:gd name="T15" fmla="*/ 81 h 96"/>
                  <a:gd name="T16" fmla="*/ 14 w 144"/>
                  <a:gd name="T17" fmla="*/ 86 h 96"/>
                  <a:gd name="T18" fmla="*/ 23 w 144"/>
                  <a:gd name="T19" fmla="*/ 86 h 96"/>
                  <a:gd name="T20" fmla="*/ 28 w 144"/>
                  <a:gd name="T21" fmla="*/ 91 h 96"/>
                  <a:gd name="T22" fmla="*/ 43 w 144"/>
                  <a:gd name="T23" fmla="*/ 91 h 96"/>
                  <a:gd name="T24" fmla="*/ 43 w 144"/>
                  <a:gd name="T25" fmla="*/ 76 h 96"/>
                  <a:gd name="T26" fmla="*/ 38 w 144"/>
                  <a:gd name="T27" fmla="*/ 76 h 96"/>
                  <a:gd name="T28" fmla="*/ 33 w 144"/>
                  <a:gd name="T29" fmla="*/ 71 h 96"/>
                  <a:gd name="T30" fmla="*/ 28 w 144"/>
                  <a:gd name="T31" fmla="*/ 71 h 96"/>
                  <a:gd name="T32" fmla="*/ 23 w 144"/>
                  <a:gd name="T33" fmla="*/ 67 h 96"/>
                  <a:gd name="T34" fmla="*/ 19 w 144"/>
                  <a:gd name="T35" fmla="*/ 67 h 96"/>
                  <a:gd name="T36" fmla="*/ 19 w 144"/>
                  <a:gd name="T37" fmla="*/ 62 h 96"/>
                  <a:gd name="T38" fmla="*/ 14 w 144"/>
                  <a:gd name="T39" fmla="*/ 57 h 96"/>
                  <a:gd name="T40" fmla="*/ 14 w 144"/>
                  <a:gd name="T41" fmla="*/ 38 h 96"/>
                  <a:gd name="T42" fmla="*/ 19 w 144"/>
                  <a:gd name="T43" fmla="*/ 33 h 96"/>
                  <a:gd name="T44" fmla="*/ 19 w 144"/>
                  <a:gd name="T45" fmla="*/ 28 h 96"/>
                  <a:gd name="T46" fmla="*/ 23 w 144"/>
                  <a:gd name="T47" fmla="*/ 28 h 96"/>
                  <a:gd name="T48" fmla="*/ 23 w 144"/>
                  <a:gd name="T49" fmla="*/ 24 h 96"/>
                  <a:gd name="T50" fmla="*/ 28 w 144"/>
                  <a:gd name="T51" fmla="*/ 24 h 96"/>
                  <a:gd name="T52" fmla="*/ 33 w 144"/>
                  <a:gd name="T53" fmla="*/ 1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44" h="96">
                    <a:moveTo>
                      <a:pt x="33" y="19"/>
                    </a:moveTo>
                    <a:lnTo>
                      <a:pt x="4" y="19"/>
                    </a:lnTo>
                    <a:lnTo>
                      <a:pt x="4" y="28"/>
                    </a:lnTo>
                    <a:lnTo>
                      <a:pt x="0" y="33"/>
                    </a:lnTo>
                    <a:lnTo>
                      <a:pt x="0" y="62"/>
                    </a:lnTo>
                    <a:lnTo>
                      <a:pt x="4" y="67"/>
                    </a:lnTo>
                    <a:lnTo>
                      <a:pt x="4" y="71"/>
                    </a:lnTo>
                    <a:lnTo>
                      <a:pt x="14" y="81"/>
                    </a:lnTo>
                    <a:lnTo>
                      <a:pt x="14" y="86"/>
                    </a:lnTo>
                    <a:lnTo>
                      <a:pt x="23" y="86"/>
                    </a:lnTo>
                    <a:lnTo>
                      <a:pt x="28" y="91"/>
                    </a:lnTo>
                    <a:lnTo>
                      <a:pt x="43" y="91"/>
                    </a:lnTo>
                    <a:lnTo>
                      <a:pt x="43" y="76"/>
                    </a:lnTo>
                    <a:lnTo>
                      <a:pt x="38" y="76"/>
                    </a:lnTo>
                    <a:lnTo>
                      <a:pt x="33" y="71"/>
                    </a:lnTo>
                    <a:lnTo>
                      <a:pt x="28" y="71"/>
                    </a:lnTo>
                    <a:lnTo>
                      <a:pt x="23" y="67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4" y="57"/>
                    </a:lnTo>
                    <a:lnTo>
                      <a:pt x="14" y="38"/>
                    </a:lnTo>
                    <a:lnTo>
                      <a:pt x="19" y="33"/>
                    </a:lnTo>
                    <a:lnTo>
                      <a:pt x="19" y="28"/>
                    </a:lnTo>
                    <a:lnTo>
                      <a:pt x="23" y="28"/>
                    </a:lnTo>
                    <a:lnTo>
                      <a:pt x="23" y="24"/>
                    </a:lnTo>
                    <a:lnTo>
                      <a:pt x="28" y="24"/>
                    </a:lnTo>
                    <a:lnTo>
                      <a:pt x="33" y="1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Rectangle 33"/>
              <p:cNvSpPr>
                <a:spLocks/>
              </p:cNvSpPr>
              <p:nvPr/>
            </p:nvSpPr>
            <p:spPr bwMode="auto">
              <a:xfrm>
                <a:off x="6008" y="470"/>
                <a:ext cx="19" cy="7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Freeform 34"/>
              <p:cNvSpPr>
                <a:spLocks/>
              </p:cNvSpPr>
              <p:nvPr/>
            </p:nvSpPr>
            <p:spPr bwMode="auto">
              <a:xfrm>
                <a:off x="5884" y="470"/>
                <a:ext cx="144" cy="96"/>
              </a:xfrm>
              <a:custGeom>
                <a:avLst/>
                <a:gdLst>
                  <a:gd name="T0" fmla="*/ 57 w 144"/>
                  <a:gd name="T1" fmla="*/ 4 h 96"/>
                  <a:gd name="T2" fmla="*/ 19 w 144"/>
                  <a:gd name="T3" fmla="*/ 4 h 96"/>
                  <a:gd name="T4" fmla="*/ 19 w 144"/>
                  <a:gd name="T5" fmla="*/ 9 h 96"/>
                  <a:gd name="T6" fmla="*/ 62 w 144"/>
                  <a:gd name="T7" fmla="*/ 9 h 96"/>
                  <a:gd name="T8" fmla="*/ 57 w 144"/>
                  <a:gd name="T9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57" y="4"/>
                    </a:moveTo>
                    <a:lnTo>
                      <a:pt x="19" y="4"/>
                    </a:lnTo>
                    <a:lnTo>
                      <a:pt x="19" y="9"/>
                    </a:lnTo>
                    <a:lnTo>
                      <a:pt x="62" y="9"/>
                    </a:lnTo>
                    <a:lnTo>
                      <a:pt x="57" y="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25" name="Group 35"/>
            <p:cNvGrpSpPr>
              <a:grpSpLocks/>
            </p:cNvGrpSpPr>
            <p:nvPr/>
          </p:nvGrpSpPr>
          <p:grpSpPr bwMode="auto">
            <a:xfrm>
              <a:off x="5923" y="254"/>
              <a:ext cx="105" cy="139"/>
              <a:chOff x="5923" y="254"/>
              <a:chExt cx="105" cy="139"/>
            </a:xfrm>
          </p:grpSpPr>
          <p:sp>
            <p:nvSpPr>
              <p:cNvPr id="50" name="Freeform 36"/>
              <p:cNvSpPr>
                <a:spLocks/>
              </p:cNvSpPr>
              <p:nvPr/>
            </p:nvSpPr>
            <p:spPr bwMode="auto">
              <a:xfrm>
                <a:off x="5923" y="254"/>
                <a:ext cx="105" cy="139"/>
              </a:xfrm>
              <a:custGeom>
                <a:avLst/>
                <a:gdLst>
                  <a:gd name="T0" fmla="*/ 105 w 105"/>
                  <a:gd name="T1" fmla="*/ 119 h 139"/>
                  <a:gd name="T2" fmla="*/ 14 w 105"/>
                  <a:gd name="T3" fmla="*/ 119 h 139"/>
                  <a:gd name="T4" fmla="*/ 14 w 105"/>
                  <a:gd name="T5" fmla="*/ 124 h 139"/>
                  <a:gd name="T6" fmla="*/ 0 w 105"/>
                  <a:gd name="T7" fmla="*/ 124 h 139"/>
                  <a:gd name="T8" fmla="*/ 0 w 105"/>
                  <a:gd name="T9" fmla="*/ 139 h 139"/>
                  <a:gd name="T10" fmla="*/ 105 w 105"/>
                  <a:gd name="T11" fmla="*/ 139 h 139"/>
                  <a:gd name="T12" fmla="*/ 105 w 105"/>
                  <a:gd name="T13" fmla="*/ 119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5" h="139">
                    <a:moveTo>
                      <a:pt x="105" y="119"/>
                    </a:moveTo>
                    <a:lnTo>
                      <a:pt x="14" y="119"/>
                    </a:lnTo>
                    <a:lnTo>
                      <a:pt x="14" y="124"/>
                    </a:lnTo>
                    <a:lnTo>
                      <a:pt x="0" y="124"/>
                    </a:lnTo>
                    <a:lnTo>
                      <a:pt x="0" y="139"/>
                    </a:lnTo>
                    <a:lnTo>
                      <a:pt x="105" y="139"/>
                    </a:lnTo>
                    <a:lnTo>
                      <a:pt x="105" y="11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1" name="Freeform 37"/>
              <p:cNvSpPr>
                <a:spLocks/>
              </p:cNvSpPr>
              <p:nvPr/>
            </p:nvSpPr>
            <p:spPr bwMode="auto">
              <a:xfrm>
                <a:off x="5923" y="254"/>
                <a:ext cx="105" cy="139"/>
              </a:xfrm>
              <a:custGeom>
                <a:avLst/>
                <a:gdLst>
                  <a:gd name="T0" fmla="*/ 28 w 105"/>
                  <a:gd name="T1" fmla="*/ 76 h 139"/>
                  <a:gd name="T2" fmla="*/ 0 w 105"/>
                  <a:gd name="T3" fmla="*/ 76 h 139"/>
                  <a:gd name="T4" fmla="*/ 0 w 105"/>
                  <a:gd name="T5" fmla="*/ 105 h 139"/>
                  <a:gd name="T6" fmla="*/ 4 w 105"/>
                  <a:gd name="T7" fmla="*/ 110 h 139"/>
                  <a:gd name="T8" fmla="*/ 4 w 105"/>
                  <a:gd name="T9" fmla="*/ 115 h 139"/>
                  <a:gd name="T10" fmla="*/ 9 w 105"/>
                  <a:gd name="T11" fmla="*/ 119 h 139"/>
                  <a:gd name="T12" fmla="*/ 28 w 105"/>
                  <a:gd name="T13" fmla="*/ 119 h 139"/>
                  <a:gd name="T14" fmla="*/ 23 w 105"/>
                  <a:gd name="T15" fmla="*/ 115 h 139"/>
                  <a:gd name="T16" fmla="*/ 19 w 105"/>
                  <a:gd name="T17" fmla="*/ 115 h 139"/>
                  <a:gd name="T18" fmla="*/ 19 w 105"/>
                  <a:gd name="T19" fmla="*/ 105 h 139"/>
                  <a:gd name="T20" fmla="*/ 14 w 105"/>
                  <a:gd name="T21" fmla="*/ 105 h 139"/>
                  <a:gd name="T22" fmla="*/ 14 w 105"/>
                  <a:gd name="T23" fmla="*/ 86 h 139"/>
                  <a:gd name="T24" fmla="*/ 19 w 105"/>
                  <a:gd name="T25" fmla="*/ 86 h 139"/>
                  <a:gd name="T26" fmla="*/ 19 w 105"/>
                  <a:gd name="T27" fmla="*/ 81 h 139"/>
                  <a:gd name="T28" fmla="*/ 28 w 105"/>
                  <a:gd name="T29" fmla="*/ 81 h 139"/>
                  <a:gd name="T30" fmla="*/ 28 w 105"/>
                  <a:gd name="T31" fmla="*/ 76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5" h="139">
                    <a:moveTo>
                      <a:pt x="28" y="76"/>
                    </a:moveTo>
                    <a:lnTo>
                      <a:pt x="0" y="76"/>
                    </a:lnTo>
                    <a:lnTo>
                      <a:pt x="0" y="105"/>
                    </a:lnTo>
                    <a:lnTo>
                      <a:pt x="4" y="110"/>
                    </a:lnTo>
                    <a:lnTo>
                      <a:pt x="4" y="115"/>
                    </a:lnTo>
                    <a:lnTo>
                      <a:pt x="9" y="119"/>
                    </a:lnTo>
                    <a:lnTo>
                      <a:pt x="28" y="119"/>
                    </a:lnTo>
                    <a:lnTo>
                      <a:pt x="23" y="115"/>
                    </a:lnTo>
                    <a:lnTo>
                      <a:pt x="19" y="115"/>
                    </a:lnTo>
                    <a:lnTo>
                      <a:pt x="19" y="105"/>
                    </a:lnTo>
                    <a:lnTo>
                      <a:pt x="14" y="105"/>
                    </a:lnTo>
                    <a:lnTo>
                      <a:pt x="14" y="86"/>
                    </a:lnTo>
                    <a:lnTo>
                      <a:pt x="19" y="86"/>
                    </a:lnTo>
                    <a:lnTo>
                      <a:pt x="19" y="81"/>
                    </a:lnTo>
                    <a:lnTo>
                      <a:pt x="28" y="81"/>
                    </a:lnTo>
                    <a:lnTo>
                      <a:pt x="28" y="76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2" name="Freeform 38"/>
              <p:cNvSpPr>
                <a:spLocks/>
              </p:cNvSpPr>
              <p:nvPr/>
            </p:nvSpPr>
            <p:spPr bwMode="auto">
              <a:xfrm>
                <a:off x="5923" y="254"/>
                <a:ext cx="105" cy="139"/>
              </a:xfrm>
              <a:custGeom>
                <a:avLst/>
                <a:gdLst>
                  <a:gd name="T0" fmla="*/ 105 w 105"/>
                  <a:gd name="T1" fmla="*/ 62 h 139"/>
                  <a:gd name="T2" fmla="*/ 19 w 105"/>
                  <a:gd name="T3" fmla="*/ 62 h 139"/>
                  <a:gd name="T4" fmla="*/ 14 w 105"/>
                  <a:gd name="T5" fmla="*/ 67 h 139"/>
                  <a:gd name="T6" fmla="*/ 9 w 105"/>
                  <a:gd name="T7" fmla="*/ 67 h 139"/>
                  <a:gd name="T8" fmla="*/ 4 w 105"/>
                  <a:gd name="T9" fmla="*/ 71 h 139"/>
                  <a:gd name="T10" fmla="*/ 4 w 105"/>
                  <a:gd name="T11" fmla="*/ 76 h 139"/>
                  <a:gd name="T12" fmla="*/ 105 w 105"/>
                  <a:gd name="T13" fmla="*/ 76 h 139"/>
                  <a:gd name="T14" fmla="*/ 105 w 105"/>
                  <a:gd name="T15" fmla="*/ 62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5" h="139">
                    <a:moveTo>
                      <a:pt x="105" y="62"/>
                    </a:moveTo>
                    <a:lnTo>
                      <a:pt x="19" y="62"/>
                    </a:lnTo>
                    <a:lnTo>
                      <a:pt x="14" y="67"/>
                    </a:lnTo>
                    <a:lnTo>
                      <a:pt x="9" y="67"/>
                    </a:lnTo>
                    <a:lnTo>
                      <a:pt x="4" y="71"/>
                    </a:lnTo>
                    <a:lnTo>
                      <a:pt x="4" y="76"/>
                    </a:lnTo>
                    <a:lnTo>
                      <a:pt x="105" y="76"/>
                    </a:lnTo>
                    <a:lnTo>
                      <a:pt x="105" y="62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3" name="Freeform 39"/>
              <p:cNvSpPr>
                <a:spLocks/>
              </p:cNvSpPr>
              <p:nvPr/>
            </p:nvSpPr>
            <p:spPr bwMode="auto">
              <a:xfrm>
                <a:off x="5923" y="254"/>
                <a:ext cx="105" cy="139"/>
              </a:xfrm>
              <a:custGeom>
                <a:avLst/>
                <a:gdLst>
                  <a:gd name="T0" fmla="*/ 105 w 105"/>
                  <a:gd name="T1" fmla="*/ 0 h 139"/>
                  <a:gd name="T2" fmla="*/ 19 w 105"/>
                  <a:gd name="T3" fmla="*/ 0 h 139"/>
                  <a:gd name="T4" fmla="*/ 14 w 105"/>
                  <a:gd name="T5" fmla="*/ 4 h 139"/>
                  <a:gd name="T6" fmla="*/ 9 w 105"/>
                  <a:gd name="T7" fmla="*/ 4 h 139"/>
                  <a:gd name="T8" fmla="*/ 9 w 105"/>
                  <a:gd name="T9" fmla="*/ 9 h 139"/>
                  <a:gd name="T10" fmla="*/ 4 w 105"/>
                  <a:gd name="T11" fmla="*/ 9 h 139"/>
                  <a:gd name="T12" fmla="*/ 4 w 105"/>
                  <a:gd name="T13" fmla="*/ 14 h 139"/>
                  <a:gd name="T14" fmla="*/ 0 w 105"/>
                  <a:gd name="T15" fmla="*/ 19 h 139"/>
                  <a:gd name="T16" fmla="*/ 0 w 105"/>
                  <a:gd name="T17" fmla="*/ 43 h 139"/>
                  <a:gd name="T18" fmla="*/ 4 w 105"/>
                  <a:gd name="T19" fmla="*/ 47 h 139"/>
                  <a:gd name="T20" fmla="*/ 4 w 105"/>
                  <a:gd name="T21" fmla="*/ 52 h 139"/>
                  <a:gd name="T22" fmla="*/ 14 w 105"/>
                  <a:gd name="T23" fmla="*/ 62 h 139"/>
                  <a:gd name="T24" fmla="*/ 38 w 105"/>
                  <a:gd name="T25" fmla="*/ 62 h 139"/>
                  <a:gd name="T26" fmla="*/ 33 w 105"/>
                  <a:gd name="T27" fmla="*/ 57 h 139"/>
                  <a:gd name="T28" fmla="*/ 23 w 105"/>
                  <a:gd name="T29" fmla="*/ 57 h 139"/>
                  <a:gd name="T30" fmla="*/ 23 w 105"/>
                  <a:gd name="T31" fmla="*/ 52 h 139"/>
                  <a:gd name="T32" fmla="*/ 19 w 105"/>
                  <a:gd name="T33" fmla="*/ 52 h 139"/>
                  <a:gd name="T34" fmla="*/ 19 w 105"/>
                  <a:gd name="T35" fmla="*/ 47 h 139"/>
                  <a:gd name="T36" fmla="*/ 14 w 105"/>
                  <a:gd name="T37" fmla="*/ 47 h 139"/>
                  <a:gd name="T38" fmla="*/ 14 w 105"/>
                  <a:gd name="T39" fmla="*/ 28 h 139"/>
                  <a:gd name="T40" fmla="*/ 19 w 105"/>
                  <a:gd name="T41" fmla="*/ 23 h 139"/>
                  <a:gd name="T42" fmla="*/ 19 w 105"/>
                  <a:gd name="T43" fmla="*/ 19 h 139"/>
                  <a:gd name="T44" fmla="*/ 105 w 105"/>
                  <a:gd name="T45" fmla="*/ 19 h 139"/>
                  <a:gd name="T46" fmla="*/ 105 w 105"/>
                  <a:gd name="T47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5" h="139">
                    <a:moveTo>
                      <a:pt x="105" y="0"/>
                    </a:moveTo>
                    <a:lnTo>
                      <a:pt x="19" y="0"/>
                    </a:lnTo>
                    <a:lnTo>
                      <a:pt x="14" y="4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4" y="14"/>
                    </a:lnTo>
                    <a:lnTo>
                      <a:pt x="0" y="19"/>
                    </a:lnTo>
                    <a:lnTo>
                      <a:pt x="0" y="43"/>
                    </a:lnTo>
                    <a:lnTo>
                      <a:pt x="4" y="47"/>
                    </a:lnTo>
                    <a:lnTo>
                      <a:pt x="4" y="52"/>
                    </a:lnTo>
                    <a:lnTo>
                      <a:pt x="14" y="62"/>
                    </a:lnTo>
                    <a:lnTo>
                      <a:pt x="38" y="62"/>
                    </a:lnTo>
                    <a:lnTo>
                      <a:pt x="33" y="57"/>
                    </a:lnTo>
                    <a:lnTo>
                      <a:pt x="23" y="57"/>
                    </a:lnTo>
                    <a:lnTo>
                      <a:pt x="23" y="52"/>
                    </a:lnTo>
                    <a:lnTo>
                      <a:pt x="19" y="52"/>
                    </a:lnTo>
                    <a:lnTo>
                      <a:pt x="19" y="47"/>
                    </a:lnTo>
                    <a:lnTo>
                      <a:pt x="14" y="47"/>
                    </a:lnTo>
                    <a:lnTo>
                      <a:pt x="14" y="28"/>
                    </a:lnTo>
                    <a:lnTo>
                      <a:pt x="19" y="23"/>
                    </a:lnTo>
                    <a:lnTo>
                      <a:pt x="19" y="19"/>
                    </a:lnTo>
                    <a:lnTo>
                      <a:pt x="105" y="19"/>
                    </a:lnTo>
                    <a:lnTo>
                      <a:pt x="105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6" name="Freeform 40"/>
            <p:cNvSpPr>
              <a:spLocks/>
            </p:cNvSpPr>
            <p:nvPr/>
          </p:nvSpPr>
          <p:spPr bwMode="auto">
            <a:xfrm>
              <a:off x="5803" y="705"/>
              <a:ext cx="20" cy="399"/>
            </a:xfrm>
            <a:custGeom>
              <a:avLst/>
              <a:gdLst>
                <a:gd name="T0" fmla="*/ 0 w 20"/>
                <a:gd name="T1" fmla="*/ 0 h 399"/>
                <a:gd name="T2" fmla="*/ 0 w 20"/>
                <a:gd name="T3" fmla="*/ 39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399">
                  <a:moveTo>
                    <a:pt x="0" y="0"/>
                  </a:moveTo>
                  <a:lnTo>
                    <a:pt x="0" y="398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" name="Freeform 41"/>
            <p:cNvSpPr>
              <a:spLocks/>
            </p:cNvSpPr>
            <p:nvPr/>
          </p:nvSpPr>
          <p:spPr bwMode="auto">
            <a:xfrm>
              <a:off x="5649" y="941"/>
              <a:ext cx="154" cy="158"/>
            </a:xfrm>
            <a:custGeom>
              <a:avLst/>
              <a:gdLst>
                <a:gd name="T0" fmla="*/ 0 w 154"/>
                <a:gd name="T1" fmla="*/ 0 h 158"/>
                <a:gd name="T2" fmla="*/ 0 w 154"/>
                <a:gd name="T3" fmla="*/ 158 h 158"/>
                <a:gd name="T4" fmla="*/ 153 w 154"/>
                <a:gd name="T5" fmla="*/ 76 h 158"/>
                <a:gd name="T6" fmla="*/ 0 w 154"/>
                <a:gd name="T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4" h="158">
                  <a:moveTo>
                    <a:pt x="0" y="0"/>
                  </a:moveTo>
                  <a:lnTo>
                    <a:pt x="0" y="158"/>
                  </a:lnTo>
                  <a:lnTo>
                    <a:pt x="153" y="7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1867" y="-134"/>
              <a:ext cx="1992" cy="839"/>
            </a:xfrm>
            <a:custGeom>
              <a:avLst/>
              <a:gdLst>
                <a:gd name="T0" fmla="*/ 1977 w 1992"/>
                <a:gd name="T1" fmla="*/ 0 h 839"/>
                <a:gd name="T2" fmla="*/ 0 w 1992"/>
                <a:gd name="T3" fmla="*/ 249 h 839"/>
                <a:gd name="T4" fmla="*/ 0 w 1992"/>
                <a:gd name="T5" fmla="*/ 840 h 839"/>
                <a:gd name="T6" fmla="*/ 1992 w 1992"/>
                <a:gd name="T7" fmla="*/ 840 h 839"/>
                <a:gd name="T8" fmla="*/ 1977 w 1992"/>
                <a:gd name="T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2" h="839">
                  <a:moveTo>
                    <a:pt x="1977" y="0"/>
                  </a:moveTo>
                  <a:lnTo>
                    <a:pt x="0" y="249"/>
                  </a:lnTo>
                  <a:lnTo>
                    <a:pt x="0" y="840"/>
                  </a:lnTo>
                  <a:lnTo>
                    <a:pt x="1992" y="840"/>
                  </a:lnTo>
                  <a:lnTo>
                    <a:pt x="1977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43"/>
            <p:cNvSpPr>
              <a:spLocks/>
            </p:cNvSpPr>
            <p:nvPr/>
          </p:nvSpPr>
          <p:spPr bwMode="auto">
            <a:xfrm>
              <a:off x="1867" y="-134"/>
              <a:ext cx="1992" cy="839"/>
            </a:xfrm>
            <a:custGeom>
              <a:avLst/>
              <a:gdLst>
                <a:gd name="T0" fmla="*/ 1992 w 1992"/>
                <a:gd name="T1" fmla="*/ 840 h 839"/>
                <a:gd name="T2" fmla="*/ 0 w 1992"/>
                <a:gd name="T3" fmla="*/ 840 h 839"/>
                <a:gd name="T4" fmla="*/ 0 w 1992"/>
                <a:gd name="T5" fmla="*/ 249 h 839"/>
                <a:gd name="T6" fmla="*/ 1977 w 1992"/>
                <a:gd name="T7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2" h="839">
                  <a:moveTo>
                    <a:pt x="1992" y="840"/>
                  </a:moveTo>
                  <a:lnTo>
                    <a:pt x="0" y="840"/>
                  </a:lnTo>
                  <a:lnTo>
                    <a:pt x="0" y="249"/>
                  </a:lnTo>
                  <a:lnTo>
                    <a:pt x="1977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44"/>
            <p:cNvSpPr>
              <a:spLocks/>
            </p:cNvSpPr>
            <p:nvPr/>
          </p:nvSpPr>
          <p:spPr bwMode="auto">
            <a:xfrm>
              <a:off x="3811" y="-134"/>
              <a:ext cx="1992" cy="839"/>
            </a:xfrm>
            <a:custGeom>
              <a:avLst/>
              <a:gdLst>
                <a:gd name="T0" fmla="*/ 9 w 1992"/>
                <a:gd name="T1" fmla="*/ 0 h 839"/>
                <a:gd name="T2" fmla="*/ 0 w 1992"/>
                <a:gd name="T3" fmla="*/ 840 h 839"/>
                <a:gd name="T4" fmla="*/ 1992 w 1992"/>
                <a:gd name="T5" fmla="*/ 840 h 839"/>
                <a:gd name="T6" fmla="*/ 1992 w 1992"/>
                <a:gd name="T7" fmla="*/ 249 h 839"/>
                <a:gd name="T8" fmla="*/ 9 w 1992"/>
                <a:gd name="T9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92" h="839">
                  <a:moveTo>
                    <a:pt x="9" y="0"/>
                  </a:moveTo>
                  <a:lnTo>
                    <a:pt x="0" y="840"/>
                  </a:lnTo>
                  <a:lnTo>
                    <a:pt x="1992" y="840"/>
                  </a:lnTo>
                  <a:lnTo>
                    <a:pt x="1992" y="249"/>
                  </a:lnTo>
                  <a:lnTo>
                    <a:pt x="9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45"/>
            <p:cNvSpPr>
              <a:spLocks/>
            </p:cNvSpPr>
            <p:nvPr/>
          </p:nvSpPr>
          <p:spPr bwMode="auto">
            <a:xfrm>
              <a:off x="3811" y="-134"/>
              <a:ext cx="1992" cy="839"/>
            </a:xfrm>
            <a:custGeom>
              <a:avLst/>
              <a:gdLst>
                <a:gd name="T0" fmla="*/ 0 w 1992"/>
                <a:gd name="T1" fmla="*/ 840 h 839"/>
                <a:gd name="T2" fmla="*/ 1992 w 1992"/>
                <a:gd name="T3" fmla="*/ 840 h 839"/>
                <a:gd name="T4" fmla="*/ 1992 w 1992"/>
                <a:gd name="T5" fmla="*/ 249 h 839"/>
                <a:gd name="T6" fmla="*/ 9 w 1992"/>
                <a:gd name="T7" fmla="*/ 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92" h="839">
                  <a:moveTo>
                    <a:pt x="0" y="840"/>
                  </a:moveTo>
                  <a:lnTo>
                    <a:pt x="1992" y="840"/>
                  </a:lnTo>
                  <a:lnTo>
                    <a:pt x="1992" y="249"/>
                  </a:lnTo>
                  <a:lnTo>
                    <a:pt x="9" y="0"/>
                  </a:lnTo>
                </a:path>
              </a:pathLst>
            </a:custGeom>
            <a:noFill/>
            <a:ln w="914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46"/>
            <p:cNvSpPr>
              <a:spLocks/>
            </p:cNvSpPr>
            <p:nvPr/>
          </p:nvSpPr>
          <p:spPr bwMode="auto">
            <a:xfrm>
              <a:off x="3859" y="9"/>
              <a:ext cx="20" cy="533"/>
            </a:xfrm>
            <a:custGeom>
              <a:avLst/>
              <a:gdLst>
                <a:gd name="T0" fmla="*/ 0 w 20"/>
                <a:gd name="T1" fmla="*/ 532 h 533"/>
                <a:gd name="T2" fmla="*/ 0 w 20"/>
                <a:gd name="T3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" h="533">
                  <a:moveTo>
                    <a:pt x="0" y="532"/>
                  </a:moveTo>
                  <a:lnTo>
                    <a:pt x="0" y="0"/>
                  </a:lnTo>
                </a:path>
              </a:pathLst>
            </a:custGeom>
            <a:noFill/>
            <a:ln w="609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47"/>
            <p:cNvSpPr>
              <a:spLocks/>
            </p:cNvSpPr>
            <p:nvPr/>
          </p:nvSpPr>
          <p:spPr bwMode="auto">
            <a:xfrm>
              <a:off x="3777" y="533"/>
              <a:ext cx="159" cy="153"/>
            </a:xfrm>
            <a:custGeom>
              <a:avLst/>
              <a:gdLst>
                <a:gd name="T0" fmla="*/ 158 w 159"/>
                <a:gd name="T1" fmla="*/ 0 h 153"/>
                <a:gd name="T2" fmla="*/ 0 w 159"/>
                <a:gd name="T3" fmla="*/ 0 h 153"/>
                <a:gd name="T4" fmla="*/ 81 w 159"/>
                <a:gd name="T5" fmla="*/ 153 h 153"/>
                <a:gd name="T6" fmla="*/ 158 w 159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9" h="153">
                  <a:moveTo>
                    <a:pt x="158" y="0"/>
                  </a:moveTo>
                  <a:lnTo>
                    <a:pt x="0" y="0"/>
                  </a:lnTo>
                  <a:lnTo>
                    <a:pt x="81" y="153"/>
                  </a:lnTo>
                  <a:lnTo>
                    <a:pt x="15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4" name="Freeform 48"/>
            <p:cNvSpPr>
              <a:spLocks/>
            </p:cNvSpPr>
            <p:nvPr/>
          </p:nvSpPr>
          <p:spPr bwMode="auto">
            <a:xfrm>
              <a:off x="3782" y="-134"/>
              <a:ext cx="158" cy="153"/>
            </a:xfrm>
            <a:custGeom>
              <a:avLst/>
              <a:gdLst>
                <a:gd name="T0" fmla="*/ 76 w 158"/>
                <a:gd name="T1" fmla="*/ 0 h 153"/>
                <a:gd name="T2" fmla="*/ 0 w 158"/>
                <a:gd name="T3" fmla="*/ 153 h 153"/>
                <a:gd name="T4" fmla="*/ 158 w 158"/>
                <a:gd name="T5" fmla="*/ 153 h 153"/>
                <a:gd name="T6" fmla="*/ 76 w 158"/>
                <a:gd name="T7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" h="153">
                  <a:moveTo>
                    <a:pt x="76" y="0"/>
                  </a:moveTo>
                  <a:lnTo>
                    <a:pt x="0" y="153"/>
                  </a:lnTo>
                  <a:lnTo>
                    <a:pt x="158" y="153"/>
                  </a:lnTo>
                  <a:lnTo>
                    <a:pt x="76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35" name="Group 49"/>
            <p:cNvGrpSpPr>
              <a:grpSpLocks/>
            </p:cNvGrpSpPr>
            <p:nvPr/>
          </p:nvGrpSpPr>
          <p:grpSpPr bwMode="auto">
            <a:xfrm>
              <a:off x="3652" y="336"/>
              <a:ext cx="144" cy="96"/>
              <a:chOff x="3652" y="336"/>
              <a:chExt cx="144" cy="96"/>
            </a:xfrm>
          </p:grpSpPr>
          <p:sp>
            <p:nvSpPr>
              <p:cNvPr id="41" name="Freeform 50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134 w 144"/>
                  <a:gd name="T1" fmla="*/ 19 h 96"/>
                  <a:gd name="T2" fmla="*/ 110 w 144"/>
                  <a:gd name="T3" fmla="*/ 19 h 96"/>
                  <a:gd name="T4" fmla="*/ 115 w 144"/>
                  <a:gd name="T5" fmla="*/ 24 h 96"/>
                  <a:gd name="T6" fmla="*/ 120 w 144"/>
                  <a:gd name="T7" fmla="*/ 24 h 96"/>
                  <a:gd name="T8" fmla="*/ 120 w 144"/>
                  <a:gd name="T9" fmla="*/ 28 h 96"/>
                  <a:gd name="T10" fmla="*/ 124 w 144"/>
                  <a:gd name="T11" fmla="*/ 28 h 96"/>
                  <a:gd name="T12" fmla="*/ 124 w 144"/>
                  <a:gd name="T13" fmla="*/ 33 h 96"/>
                  <a:gd name="T14" fmla="*/ 129 w 144"/>
                  <a:gd name="T15" fmla="*/ 33 h 96"/>
                  <a:gd name="T16" fmla="*/ 129 w 144"/>
                  <a:gd name="T17" fmla="*/ 62 h 96"/>
                  <a:gd name="T18" fmla="*/ 124 w 144"/>
                  <a:gd name="T19" fmla="*/ 62 h 96"/>
                  <a:gd name="T20" fmla="*/ 124 w 144"/>
                  <a:gd name="T21" fmla="*/ 67 h 96"/>
                  <a:gd name="T22" fmla="*/ 120 w 144"/>
                  <a:gd name="T23" fmla="*/ 67 h 96"/>
                  <a:gd name="T24" fmla="*/ 120 w 144"/>
                  <a:gd name="T25" fmla="*/ 72 h 96"/>
                  <a:gd name="T26" fmla="*/ 115 w 144"/>
                  <a:gd name="T27" fmla="*/ 72 h 96"/>
                  <a:gd name="T28" fmla="*/ 110 w 144"/>
                  <a:gd name="T29" fmla="*/ 76 h 96"/>
                  <a:gd name="T30" fmla="*/ 100 w 144"/>
                  <a:gd name="T31" fmla="*/ 76 h 96"/>
                  <a:gd name="T32" fmla="*/ 105 w 144"/>
                  <a:gd name="T33" fmla="*/ 96 h 96"/>
                  <a:gd name="T34" fmla="*/ 110 w 144"/>
                  <a:gd name="T35" fmla="*/ 96 h 96"/>
                  <a:gd name="T36" fmla="*/ 115 w 144"/>
                  <a:gd name="T37" fmla="*/ 91 h 96"/>
                  <a:gd name="T38" fmla="*/ 120 w 144"/>
                  <a:gd name="T39" fmla="*/ 91 h 96"/>
                  <a:gd name="T40" fmla="*/ 124 w 144"/>
                  <a:gd name="T41" fmla="*/ 86 h 96"/>
                  <a:gd name="T42" fmla="*/ 129 w 144"/>
                  <a:gd name="T43" fmla="*/ 86 h 96"/>
                  <a:gd name="T44" fmla="*/ 129 w 144"/>
                  <a:gd name="T45" fmla="*/ 81 h 96"/>
                  <a:gd name="T46" fmla="*/ 134 w 144"/>
                  <a:gd name="T47" fmla="*/ 81 h 96"/>
                  <a:gd name="T48" fmla="*/ 134 w 144"/>
                  <a:gd name="T49" fmla="*/ 76 h 96"/>
                  <a:gd name="T50" fmla="*/ 144 w 144"/>
                  <a:gd name="T51" fmla="*/ 67 h 96"/>
                  <a:gd name="T52" fmla="*/ 144 w 144"/>
                  <a:gd name="T53" fmla="*/ 28 h 96"/>
                  <a:gd name="T54" fmla="*/ 134 w 144"/>
                  <a:gd name="T55" fmla="*/ 1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4" h="96">
                    <a:moveTo>
                      <a:pt x="134" y="19"/>
                    </a:moveTo>
                    <a:lnTo>
                      <a:pt x="110" y="19"/>
                    </a:lnTo>
                    <a:lnTo>
                      <a:pt x="115" y="24"/>
                    </a:lnTo>
                    <a:lnTo>
                      <a:pt x="120" y="24"/>
                    </a:lnTo>
                    <a:lnTo>
                      <a:pt x="120" y="28"/>
                    </a:lnTo>
                    <a:lnTo>
                      <a:pt x="124" y="28"/>
                    </a:lnTo>
                    <a:lnTo>
                      <a:pt x="124" y="33"/>
                    </a:lnTo>
                    <a:lnTo>
                      <a:pt x="129" y="33"/>
                    </a:lnTo>
                    <a:lnTo>
                      <a:pt x="129" y="62"/>
                    </a:lnTo>
                    <a:lnTo>
                      <a:pt x="124" y="62"/>
                    </a:lnTo>
                    <a:lnTo>
                      <a:pt x="124" y="67"/>
                    </a:lnTo>
                    <a:lnTo>
                      <a:pt x="120" y="67"/>
                    </a:lnTo>
                    <a:lnTo>
                      <a:pt x="120" y="72"/>
                    </a:lnTo>
                    <a:lnTo>
                      <a:pt x="115" y="72"/>
                    </a:lnTo>
                    <a:lnTo>
                      <a:pt x="110" y="76"/>
                    </a:lnTo>
                    <a:lnTo>
                      <a:pt x="100" y="76"/>
                    </a:lnTo>
                    <a:lnTo>
                      <a:pt x="105" y="96"/>
                    </a:lnTo>
                    <a:lnTo>
                      <a:pt x="110" y="96"/>
                    </a:lnTo>
                    <a:lnTo>
                      <a:pt x="115" y="91"/>
                    </a:lnTo>
                    <a:lnTo>
                      <a:pt x="120" y="91"/>
                    </a:lnTo>
                    <a:lnTo>
                      <a:pt x="124" y="86"/>
                    </a:lnTo>
                    <a:lnTo>
                      <a:pt x="129" y="86"/>
                    </a:lnTo>
                    <a:lnTo>
                      <a:pt x="129" y="81"/>
                    </a:lnTo>
                    <a:lnTo>
                      <a:pt x="134" y="81"/>
                    </a:lnTo>
                    <a:lnTo>
                      <a:pt x="134" y="76"/>
                    </a:lnTo>
                    <a:lnTo>
                      <a:pt x="144" y="67"/>
                    </a:lnTo>
                    <a:lnTo>
                      <a:pt x="144" y="28"/>
                    </a:lnTo>
                    <a:lnTo>
                      <a:pt x="134" y="1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2" name="Freeform 51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24 w 144"/>
                  <a:gd name="T1" fmla="*/ 67 h 96"/>
                  <a:gd name="T2" fmla="*/ 4 w 144"/>
                  <a:gd name="T3" fmla="*/ 67 h 96"/>
                  <a:gd name="T4" fmla="*/ 4 w 144"/>
                  <a:gd name="T5" fmla="*/ 76 h 96"/>
                  <a:gd name="T6" fmla="*/ 9 w 144"/>
                  <a:gd name="T7" fmla="*/ 76 h 96"/>
                  <a:gd name="T8" fmla="*/ 9 w 144"/>
                  <a:gd name="T9" fmla="*/ 81 h 96"/>
                  <a:gd name="T10" fmla="*/ 14 w 144"/>
                  <a:gd name="T11" fmla="*/ 81 h 96"/>
                  <a:gd name="T12" fmla="*/ 24 w 144"/>
                  <a:gd name="T13" fmla="*/ 91 h 96"/>
                  <a:gd name="T14" fmla="*/ 38 w 144"/>
                  <a:gd name="T15" fmla="*/ 91 h 96"/>
                  <a:gd name="T16" fmla="*/ 38 w 144"/>
                  <a:gd name="T17" fmla="*/ 76 h 96"/>
                  <a:gd name="T18" fmla="*/ 33 w 144"/>
                  <a:gd name="T19" fmla="*/ 72 h 96"/>
                  <a:gd name="T20" fmla="*/ 24 w 144"/>
                  <a:gd name="T21" fmla="*/ 72 h 96"/>
                  <a:gd name="T22" fmla="*/ 24 w 144"/>
                  <a:gd name="T23" fmla="*/ 67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96">
                    <a:moveTo>
                      <a:pt x="24" y="67"/>
                    </a:moveTo>
                    <a:lnTo>
                      <a:pt x="4" y="67"/>
                    </a:lnTo>
                    <a:lnTo>
                      <a:pt x="4" y="76"/>
                    </a:lnTo>
                    <a:lnTo>
                      <a:pt x="9" y="76"/>
                    </a:lnTo>
                    <a:lnTo>
                      <a:pt x="9" y="81"/>
                    </a:lnTo>
                    <a:lnTo>
                      <a:pt x="14" y="81"/>
                    </a:lnTo>
                    <a:lnTo>
                      <a:pt x="24" y="91"/>
                    </a:lnTo>
                    <a:lnTo>
                      <a:pt x="38" y="91"/>
                    </a:lnTo>
                    <a:lnTo>
                      <a:pt x="38" y="76"/>
                    </a:lnTo>
                    <a:lnTo>
                      <a:pt x="33" y="72"/>
                    </a:lnTo>
                    <a:lnTo>
                      <a:pt x="24" y="72"/>
                    </a:lnTo>
                    <a:lnTo>
                      <a:pt x="24" y="6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3" name="Freeform 52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57 w 144"/>
                  <a:gd name="T1" fmla="*/ 14 h 96"/>
                  <a:gd name="T2" fmla="*/ 14 w 144"/>
                  <a:gd name="T3" fmla="*/ 14 h 96"/>
                  <a:gd name="T4" fmla="*/ 4 w 144"/>
                  <a:gd name="T5" fmla="*/ 24 h 96"/>
                  <a:gd name="T6" fmla="*/ 4 w 144"/>
                  <a:gd name="T7" fmla="*/ 28 h 96"/>
                  <a:gd name="T8" fmla="*/ 0 w 144"/>
                  <a:gd name="T9" fmla="*/ 33 h 96"/>
                  <a:gd name="T10" fmla="*/ 0 w 144"/>
                  <a:gd name="T11" fmla="*/ 67 h 96"/>
                  <a:gd name="T12" fmla="*/ 19 w 144"/>
                  <a:gd name="T13" fmla="*/ 67 h 96"/>
                  <a:gd name="T14" fmla="*/ 19 w 144"/>
                  <a:gd name="T15" fmla="*/ 62 h 96"/>
                  <a:gd name="T16" fmla="*/ 14 w 144"/>
                  <a:gd name="T17" fmla="*/ 62 h 96"/>
                  <a:gd name="T18" fmla="*/ 14 w 144"/>
                  <a:gd name="T19" fmla="*/ 38 h 96"/>
                  <a:gd name="T20" fmla="*/ 19 w 144"/>
                  <a:gd name="T21" fmla="*/ 38 h 96"/>
                  <a:gd name="T22" fmla="*/ 19 w 144"/>
                  <a:gd name="T23" fmla="*/ 28 h 96"/>
                  <a:gd name="T24" fmla="*/ 28 w 144"/>
                  <a:gd name="T25" fmla="*/ 28 h 96"/>
                  <a:gd name="T26" fmla="*/ 33 w 144"/>
                  <a:gd name="T27" fmla="*/ 24 h 96"/>
                  <a:gd name="T28" fmla="*/ 62 w 144"/>
                  <a:gd name="T29" fmla="*/ 24 h 96"/>
                  <a:gd name="T30" fmla="*/ 57 w 144"/>
                  <a:gd name="T31" fmla="*/ 19 h 96"/>
                  <a:gd name="T32" fmla="*/ 57 w 144"/>
                  <a:gd name="T33" fmla="*/ 1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4" h="96">
                    <a:moveTo>
                      <a:pt x="57" y="14"/>
                    </a:moveTo>
                    <a:lnTo>
                      <a:pt x="14" y="14"/>
                    </a:lnTo>
                    <a:lnTo>
                      <a:pt x="4" y="24"/>
                    </a:lnTo>
                    <a:lnTo>
                      <a:pt x="4" y="28"/>
                    </a:lnTo>
                    <a:lnTo>
                      <a:pt x="0" y="33"/>
                    </a:lnTo>
                    <a:lnTo>
                      <a:pt x="0" y="67"/>
                    </a:lnTo>
                    <a:lnTo>
                      <a:pt x="19" y="67"/>
                    </a:lnTo>
                    <a:lnTo>
                      <a:pt x="19" y="62"/>
                    </a:lnTo>
                    <a:lnTo>
                      <a:pt x="14" y="62"/>
                    </a:lnTo>
                    <a:lnTo>
                      <a:pt x="14" y="38"/>
                    </a:lnTo>
                    <a:lnTo>
                      <a:pt x="19" y="38"/>
                    </a:lnTo>
                    <a:lnTo>
                      <a:pt x="19" y="28"/>
                    </a:lnTo>
                    <a:lnTo>
                      <a:pt x="28" y="28"/>
                    </a:lnTo>
                    <a:lnTo>
                      <a:pt x="33" y="24"/>
                    </a:lnTo>
                    <a:lnTo>
                      <a:pt x="62" y="24"/>
                    </a:lnTo>
                    <a:lnTo>
                      <a:pt x="57" y="19"/>
                    </a:lnTo>
                    <a:lnTo>
                      <a:pt x="57" y="1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4" name="Freeform 53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76 w 144"/>
                  <a:gd name="T1" fmla="*/ 28 h 96"/>
                  <a:gd name="T2" fmla="*/ 52 w 144"/>
                  <a:gd name="T3" fmla="*/ 28 h 96"/>
                  <a:gd name="T4" fmla="*/ 52 w 144"/>
                  <a:gd name="T5" fmla="*/ 33 h 96"/>
                  <a:gd name="T6" fmla="*/ 57 w 144"/>
                  <a:gd name="T7" fmla="*/ 38 h 96"/>
                  <a:gd name="T8" fmla="*/ 57 w 144"/>
                  <a:gd name="T9" fmla="*/ 57 h 96"/>
                  <a:gd name="T10" fmla="*/ 76 w 144"/>
                  <a:gd name="T11" fmla="*/ 62 h 96"/>
                  <a:gd name="T12" fmla="*/ 72 w 144"/>
                  <a:gd name="T13" fmla="*/ 57 h 96"/>
                  <a:gd name="T14" fmla="*/ 72 w 144"/>
                  <a:gd name="T15" fmla="*/ 38 h 96"/>
                  <a:gd name="T16" fmla="*/ 76 w 144"/>
                  <a:gd name="T17" fmla="*/ 38 h 96"/>
                  <a:gd name="T18" fmla="*/ 76 w 144"/>
                  <a:gd name="T19" fmla="*/ 28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4" h="96">
                    <a:moveTo>
                      <a:pt x="76" y="28"/>
                    </a:moveTo>
                    <a:lnTo>
                      <a:pt x="52" y="28"/>
                    </a:lnTo>
                    <a:lnTo>
                      <a:pt x="52" y="33"/>
                    </a:lnTo>
                    <a:lnTo>
                      <a:pt x="57" y="38"/>
                    </a:lnTo>
                    <a:lnTo>
                      <a:pt x="57" y="57"/>
                    </a:lnTo>
                    <a:lnTo>
                      <a:pt x="76" y="62"/>
                    </a:lnTo>
                    <a:lnTo>
                      <a:pt x="72" y="57"/>
                    </a:lnTo>
                    <a:lnTo>
                      <a:pt x="72" y="38"/>
                    </a:lnTo>
                    <a:lnTo>
                      <a:pt x="76" y="38"/>
                    </a:lnTo>
                    <a:lnTo>
                      <a:pt x="76" y="28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5" name="Freeform 54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62 w 144"/>
                  <a:gd name="T1" fmla="*/ 24 h 96"/>
                  <a:gd name="T2" fmla="*/ 38 w 144"/>
                  <a:gd name="T3" fmla="*/ 24 h 96"/>
                  <a:gd name="T4" fmla="*/ 43 w 144"/>
                  <a:gd name="T5" fmla="*/ 28 h 96"/>
                  <a:gd name="T6" fmla="*/ 67 w 144"/>
                  <a:gd name="T7" fmla="*/ 28 h 96"/>
                  <a:gd name="T8" fmla="*/ 62 w 144"/>
                  <a:gd name="T9" fmla="*/ 2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62" y="24"/>
                    </a:moveTo>
                    <a:lnTo>
                      <a:pt x="38" y="24"/>
                    </a:lnTo>
                    <a:lnTo>
                      <a:pt x="43" y="28"/>
                    </a:lnTo>
                    <a:lnTo>
                      <a:pt x="67" y="28"/>
                    </a:lnTo>
                    <a:lnTo>
                      <a:pt x="62" y="2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6" name="Freeform 55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129 w 144"/>
                  <a:gd name="T1" fmla="*/ 9 h 96"/>
                  <a:gd name="T2" fmla="*/ 72 w 144"/>
                  <a:gd name="T3" fmla="*/ 9 h 96"/>
                  <a:gd name="T4" fmla="*/ 72 w 144"/>
                  <a:gd name="T5" fmla="*/ 14 h 96"/>
                  <a:gd name="T6" fmla="*/ 67 w 144"/>
                  <a:gd name="T7" fmla="*/ 19 h 96"/>
                  <a:gd name="T8" fmla="*/ 67 w 144"/>
                  <a:gd name="T9" fmla="*/ 28 h 96"/>
                  <a:gd name="T10" fmla="*/ 81 w 144"/>
                  <a:gd name="T11" fmla="*/ 28 h 96"/>
                  <a:gd name="T12" fmla="*/ 81 w 144"/>
                  <a:gd name="T13" fmla="*/ 24 h 96"/>
                  <a:gd name="T14" fmla="*/ 86 w 144"/>
                  <a:gd name="T15" fmla="*/ 24 h 96"/>
                  <a:gd name="T16" fmla="*/ 91 w 144"/>
                  <a:gd name="T17" fmla="*/ 19 h 96"/>
                  <a:gd name="T18" fmla="*/ 134 w 144"/>
                  <a:gd name="T19" fmla="*/ 19 h 96"/>
                  <a:gd name="T20" fmla="*/ 134 w 144"/>
                  <a:gd name="T21" fmla="*/ 14 h 96"/>
                  <a:gd name="T22" fmla="*/ 129 w 144"/>
                  <a:gd name="T23" fmla="*/ 9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44" h="96">
                    <a:moveTo>
                      <a:pt x="129" y="9"/>
                    </a:moveTo>
                    <a:lnTo>
                      <a:pt x="72" y="9"/>
                    </a:lnTo>
                    <a:lnTo>
                      <a:pt x="72" y="14"/>
                    </a:lnTo>
                    <a:lnTo>
                      <a:pt x="67" y="19"/>
                    </a:lnTo>
                    <a:lnTo>
                      <a:pt x="67" y="28"/>
                    </a:lnTo>
                    <a:lnTo>
                      <a:pt x="81" y="28"/>
                    </a:lnTo>
                    <a:lnTo>
                      <a:pt x="81" y="24"/>
                    </a:lnTo>
                    <a:lnTo>
                      <a:pt x="86" y="24"/>
                    </a:lnTo>
                    <a:lnTo>
                      <a:pt x="91" y="19"/>
                    </a:lnTo>
                    <a:lnTo>
                      <a:pt x="134" y="19"/>
                    </a:lnTo>
                    <a:lnTo>
                      <a:pt x="134" y="14"/>
                    </a:lnTo>
                    <a:lnTo>
                      <a:pt x="129" y="9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7" name="Rectangle 56"/>
              <p:cNvSpPr>
                <a:spLocks/>
              </p:cNvSpPr>
              <p:nvPr/>
            </p:nvSpPr>
            <p:spPr bwMode="auto">
              <a:xfrm>
                <a:off x="3671" y="385"/>
                <a:ext cx="33" cy="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8" name="Freeform 57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120 w 144"/>
                  <a:gd name="T1" fmla="*/ 4 h 96"/>
                  <a:gd name="T2" fmla="*/ 81 w 144"/>
                  <a:gd name="T3" fmla="*/ 4 h 96"/>
                  <a:gd name="T4" fmla="*/ 76 w 144"/>
                  <a:gd name="T5" fmla="*/ 9 h 96"/>
                  <a:gd name="T6" fmla="*/ 124 w 144"/>
                  <a:gd name="T7" fmla="*/ 9 h 96"/>
                  <a:gd name="T8" fmla="*/ 120 w 144"/>
                  <a:gd name="T9" fmla="*/ 4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120" y="4"/>
                    </a:moveTo>
                    <a:lnTo>
                      <a:pt x="81" y="4"/>
                    </a:lnTo>
                    <a:lnTo>
                      <a:pt x="76" y="9"/>
                    </a:lnTo>
                    <a:lnTo>
                      <a:pt x="124" y="9"/>
                    </a:lnTo>
                    <a:lnTo>
                      <a:pt x="120" y="4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9" name="Freeform 58"/>
              <p:cNvSpPr>
                <a:spLocks/>
              </p:cNvSpPr>
              <p:nvPr/>
            </p:nvSpPr>
            <p:spPr bwMode="auto">
              <a:xfrm>
                <a:off x="3652" y="336"/>
                <a:ext cx="144" cy="96"/>
              </a:xfrm>
              <a:custGeom>
                <a:avLst/>
                <a:gdLst>
                  <a:gd name="T0" fmla="*/ 110 w 144"/>
                  <a:gd name="T1" fmla="*/ 0 h 96"/>
                  <a:gd name="T2" fmla="*/ 86 w 144"/>
                  <a:gd name="T3" fmla="*/ 0 h 96"/>
                  <a:gd name="T4" fmla="*/ 86 w 144"/>
                  <a:gd name="T5" fmla="*/ 4 h 96"/>
                  <a:gd name="T6" fmla="*/ 115 w 144"/>
                  <a:gd name="T7" fmla="*/ 4 h 96"/>
                  <a:gd name="T8" fmla="*/ 110 w 144"/>
                  <a:gd name="T9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4" h="96">
                    <a:moveTo>
                      <a:pt x="110" y="0"/>
                    </a:moveTo>
                    <a:lnTo>
                      <a:pt x="86" y="0"/>
                    </a:lnTo>
                    <a:lnTo>
                      <a:pt x="86" y="4"/>
                    </a:lnTo>
                    <a:lnTo>
                      <a:pt x="115" y="4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6" name="Group 59"/>
            <p:cNvGrpSpPr>
              <a:grpSpLocks/>
            </p:cNvGrpSpPr>
            <p:nvPr/>
          </p:nvGrpSpPr>
          <p:grpSpPr bwMode="auto">
            <a:xfrm>
              <a:off x="3691" y="115"/>
              <a:ext cx="105" cy="144"/>
              <a:chOff x="3691" y="115"/>
              <a:chExt cx="105" cy="144"/>
            </a:xfrm>
          </p:grpSpPr>
          <p:sp>
            <p:nvSpPr>
              <p:cNvPr id="37" name="Rectangle 60"/>
              <p:cNvSpPr>
                <a:spLocks/>
              </p:cNvSpPr>
              <p:nvPr/>
            </p:nvSpPr>
            <p:spPr bwMode="auto">
              <a:xfrm>
                <a:off x="3691" y="239"/>
                <a:ext cx="105" cy="19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" name="Freeform 61"/>
              <p:cNvSpPr>
                <a:spLocks/>
              </p:cNvSpPr>
              <p:nvPr/>
            </p:nvSpPr>
            <p:spPr bwMode="auto">
              <a:xfrm>
                <a:off x="3691" y="115"/>
                <a:ext cx="105" cy="144"/>
              </a:xfrm>
              <a:custGeom>
                <a:avLst/>
                <a:gdLst>
                  <a:gd name="T0" fmla="*/ 28 w 105"/>
                  <a:gd name="T1" fmla="*/ 120 h 144"/>
                  <a:gd name="T2" fmla="*/ 9 w 105"/>
                  <a:gd name="T3" fmla="*/ 120 h 144"/>
                  <a:gd name="T4" fmla="*/ 9 w 105"/>
                  <a:gd name="T5" fmla="*/ 124 h 144"/>
                  <a:gd name="T6" fmla="*/ 33 w 105"/>
                  <a:gd name="T7" fmla="*/ 124 h 144"/>
                  <a:gd name="T8" fmla="*/ 28 w 105"/>
                  <a:gd name="T9" fmla="*/ 12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5" h="144">
                    <a:moveTo>
                      <a:pt x="28" y="120"/>
                    </a:moveTo>
                    <a:lnTo>
                      <a:pt x="9" y="120"/>
                    </a:lnTo>
                    <a:lnTo>
                      <a:pt x="9" y="124"/>
                    </a:lnTo>
                    <a:lnTo>
                      <a:pt x="33" y="124"/>
                    </a:lnTo>
                    <a:lnTo>
                      <a:pt x="28" y="12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" name="Freeform 62"/>
              <p:cNvSpPr>
                <a:spLocks/>
              </p:cNvSpPr>
              <p:nvPr/>
            </p:nvSpPr>
            <p:spPr bwMode="auto">
              <a:xfrm>
                <a:off x="3691" y="115"/>
                <a:ext cx="105" cy="144"/>
              </a:xfrm>
              <a:custGeom>
                <a:avLst/>
                <a:gdLst>
                  <a:gd name="T0" fmla="*/ 23 w 105"/>
                  <a:gd name="T1" fmla="*/ 57 h 144"/>
                  <a:gd name="T2" fmla="*/ 9 w 105"/>
                  <a:gd name="T3" fmla="*/ 57 h 144"/>
                  <a:gd name="T4" fmla="*/ 14 w 105"/>
                  <a:gd name="T5" fmla="*/ 62 h 144"/>
                  <a:gd name="T6" fmla="*/ 14 w 105"/>
                  <a:gd name="T7" fmla="*/ 67 h 144"/>
                  <a:gd name="T8" fmla="*/ 9 w 105"/>
                  <a:gd name="T9" fmla="*/ 71 h 144"/>
                  <a:gd name="T10" fmla="*/ 4 w 105"/>
                  <a:gd name="T11" fmla="*/ 71 h 144"/>
                  <a:gd name="T12" fmla="*/ 4 w 105"/>
                  <a:gd name="T13" fmla="*/ 76 h 144"/>
                  <a:gd name="T14" fmla="*/ 0 w 105"/>
                  <a:gd name="T15" fmla="*/ 76 h 144"/>
                  <a:gd name="T16" fmla="*/ 0 w 105"/>
                  <a:gd name="T17" fmla="*/ 110 h 144"/>
                  <a:gd name="T18" fmla="*/ 4 w 105"/>
                  <a:gd name="T19" fmla="*/ 115 h 144"/>
                  <a:gd name="T20" fmla="*/ 4 w 105"/>
                  <a:gd name="T21" fmla="*/ 120 h 144"/>
                  <a:gd name="T22" fmla="*/ 23 w 105"/>
                  <a:gd name="T23" fmla="*/ 120 h 144"/>
                  <a:gd name="T24" fmla="*/ 14 w 105"/>
                  <a:gd name="T25" fmla="*/ 110 h 144"/>
                  <a:gd name="T26" fmla="*/ 14 w 105"/>
                  <a:gd name="T27" fmla="*/ 91 h 144"/>
                  <a:gd name="T28" fmla="*/ 23 w 105"/>
                  <a:gd name="T29" fmla="*/ 81 h 144"/>
                  <a:gd name="T30" fmla="*/ 105 w 105"/>
                  <a:gd name="T31" fmla="*/ 81 h 144"/>
                  <a:gd name="T32" fmla="*/ 105 w 105"/>
                  <a:gd name="T33" fmla="*/ 62 h 144"/>
                  <a:gd name="T34" fmla="*/ 28 w 105"/>
                  <a:gd name="T35" fmla="*/ 62 h 144"/>
                  <a:gd name="T36" fmla="*/ 23 w 105"/>
                  <a:gd name="T37" fmla="*/ 57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" h="144">
                    <a:moveTo>
                      <a:pt x="23" y="57"/>
                    </a:moveTo>
                    <a:lnTo>
                      <a:pt x="9" y="57"/>
                    </a:lnTo>
                    <a:lnTo>
                      <a:pt x="14" y="62"/>
                    </a:lnTo>
                    <a:lnTo>
                      <a:pt x="14" y="67"/>
                    </a:lnTo>
                    <a:lnTo>
                      <a:pt x="9" y="71"/>
                    </a:lnTo>
                    <a:lnTo>
                      <a:pt x="4" y="71"/>
                    </a:lnTo>
                    <a:lnTo>
                      <a:pt x="4" y="76"/>
                    </a:lnTo>
                    <a:lnTo>
                      <a:pt x="0" y="76"/>
                    </a:lnTo>
                    <a:lnTo>
                      <a:pt x="0" y="110"/>
                    </a:lnTo>
                    <a:lnTo>
                      <a:pt x="4" y="115"/>
                    </a:lnTo>
                    <a:lnTo>
                      <a:pt x="4" y="120"/>
                    </a:lnTo>
                    <a:lnTo>
                      <a:pt x="23" y="120"/>
                    </a:lnTo>
                    <a:lnTo>
                      <a:pt x="14" y="110"/>
                    </a:lnTo>
                    <a:lnTo>
                      <a:pt x="14" y="91"/>
                    </a:lnTo>
                    <a:lnTo>
                      <a:pt x="23" y="81"/>
                    </a:lnTo>
                    <a:lnTo>
                      <a:pt x="105" y="81"/>
                    </a:lnTo>
                    <a:lnTo>
                      <a:pt x="105" y="62"/>
                    </a:lnTo>
                    <a:lnTo>
                      <a:pt x="28" y="62"/>
                    </a:lnTo>
                    <a:lnTo>
                      <a:pt x="23" y="57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40" name="Freeform 63"/>
              <p:cNvSpPr>
                <a:spLocks/>
              </p:cNvSpPr>
              <p:nvPr/>
            </p:nvSpPr>
            <p:spPr bwMode="auto">
              <a:xfrm>
                <a:off x="3691" y="115"/>
                <a:ext cx="105" cy="144"/>
              </a:xfrm>
              <a:custGeom>
                <a:avLst/>
                <a:gdLst>
                  <a:gd name="T0" fmla="*/ 105 w 105"/>
                  <a:gd name="T1" fmla="*/ 0 h 144"/>
                  <a:gd name="T2" fmla="*/ 19 w 105"/>
                  <a:gd name="T3" fmla="*/ 0 h 144"/>
                  <a:gd name="T4" fmla="*/ 19 w 105"/>
                  <a:gd name="T5" fmla="*/ 4 h 144"/>
                  <a:gd name="T6" fmla="*/ 9 w 105"/>
                  <a:gd name="T7" fmla="*/ 4 h 144"/>
                  <a:gd name="T8" fmla="*/ 9 w 105"/>
                  <a:gd name="T9" fmla="*/ 9 h 144"/>
                  <a:gd name="T10" fmla="*/ 4 w 105"/>
                  <a:gd name="T11" fmla="*/ 9 h 144"/>
                  <a:gd name="T12" fmla="*/ 4 w 105"/>
                  <a:gd name="T13" fmla="*/ 14 h 144"/>
                  <a:gd name="T14" fmla="*/ 0 w 105"/>
                  <a:gd name="T15" fmla="*/ 19 h 144"/>
                  <a:gd name="T16" fmla="*/ 0 w 105"/>
                  <a:gd name="T17" fmla="*/ 47 h 144"/>
                  <a:gd name="T18" fmla="*/ 4 w 105"/>
                  <a:gd name="T19" fmla="*/ 52 h 144"/>
                  <a:gd name="T20" fmla="*/ 4 w 105"/>
                  <a:gd name="T21" fmla="*/ 57 h 144"/>
                  <a:gd name="T22" fmla="*/ 19 w 105"/>
                  <a:gd name="T23" fmla="*/ 57 h 144"/>
                  <a:gd name="T24" fmla="*/ 19 w 105"/>
                  <a:gd name="T25" fmla="*/ 52 h 144"/>
                  <a:gd name="T26" fmla="*/ 14 w 105"/>
                  <a:gd name="T27" fmla="*/ 47 h 144"/>
                  <a:gd name="T28" fmla="*/ 14 w 105"/>
                  <a:gd name="T29" fmla="*/ 28 h 144"/>
                  <a:gd name="T30" fmla="*/ 23 w 105"/>
                  <a:gd name="T31" fmla="*/ 19 h 144"/>
                  <a:gd name="T32" fmla="*/ 105 w 105"/>
                  <a:gd name="T33" fmla="*/ 19 h 144"/>
                  <a:gd name="T34" fmla="*/ 105 w 105"/>
                  <a:gd name="T3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5" h="144">
                    <a:moveTo>
                      <a:pt x="105" y="0"/>
                    </a:moveTo>
                    <a:lnTo>
                      <a:pt x="19" y="0"/>
                    </a:lnTo>
                    <a:lnTo>
                      <a:pt x="19" y="4"/>
                    </a:lnTo>
                    <a:lnTo>
                      <a:pt x="9" y="4"/>
                    </a:lnTo>
                    <a:lnTo>
                      <a:pt x="9" y="9"/>
                    </a:lnTo>
                    <a:lnTo>
                      <a:pt x="4" y="9"/>
                    </a:lnTo>
                    <a:lnTo>
                      <a:pt x="4" y="14"/>
                    </a:lnTo>
                    <a:lnTo>
                      <a:pt x="0" y="19"/>
                    </a:lnTo>
                    <a:lnTo>
                      <a:pt x="0" y="47"/>
                    </a:lnTo>
                    <a:lnTo>
                      <a:pt x="4" y="52"/>
                    </a:lnTo>
                    <a:lnTo>
                      <a:pt x="4" y="57"/>
                    </a:lnTo>
                    <a:lnTo>
                      <a:pt x="19" y="57"/>
                    </a:lnTo>
                    <a:lnTo>
                      <a:pt x="19" y="52"/>
                    </a:lnTo>
                    <a:lnTo>
                      <a:pt x="14" y="47"/>
                    </a:lnTo>
                    <a:lnTo>
                      <a:pt x="14" y="28"/>
                    </a:lnTo>
                    <a:lnTo>
                      <a:pt x="23" y="19"/>
                    </a:lnTo>
                    <a:lnTo>
                      <a:pt x="105" y="19"/>
                    </a:lnTo>
                    <a:lnTo>
                      <a:pt x="105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325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STABILITE ET QUALITES DE VOL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47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turbulence de sillage est un phénomène  dangereux. Il est produit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souffle de l’hélice ou des réacteurs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rotation des roues quand le train est sorti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tourbillons qui naissent aux extrémités des ailes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réponses  a) et c)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88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turbulence de sillage est un phénomène  dangereux. Il est produit par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souffle de l’hélice ou des réacteurs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rotation des roues quand le train est sorti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les tourbillons qui naissent aux extrémités des ailes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 réponses  a) et c) sont exactes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4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décrochage d’une aile se produit toujours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la même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la même  inclinaison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la même  incidence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 la même altitude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0921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décrochage d’une aile se produit toujours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la même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la même  inclinaison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à la même  incidence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à  la même altitude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235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éléments ayant une influence sur la stabilité d’un avion sont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dièdre et la flèche des ailes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poids et le centrage de l'avion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surface des gouvernes et empennages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toutes les propositions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42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éléments ayant une influence sur la stabilité d’un avion sont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dièdre et la flèche des ailes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poids et le centrage de l'avion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surface des gouvernes et empennages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toutes les propositions sont exactes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3360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braquage des ailerons provoque un effet secondaire appelé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roulis inverse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lacet inverse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courant induit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lacet induit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82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braquage des ailerons provoque un effet secondaire appelé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roulis inverse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lacet inverse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courant induit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lacet induit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0538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polaire d’une aile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un graphique des formes de l’aile vue en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une soufflerie dotée d’un système reproduisant le froid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d'altitude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la courbe représentative de la portance en fonction de la trainée d’un profil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d’aile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revêtement en fibres synthétiques permettant de garder les ailes au chaud dans les hangars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1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Le foyer de l’aile est un point important, c’est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fontScale="925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point d’application des variations de portance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point d’application de la portance qui se déplace suivant le centrage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point de convergence des ondes de chocs en vol transsonique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abri destiné aux mécaniciens de piste lors d'un point fixe d'essai moteur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2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Le foyer de l’aile est un point important, c’est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fontScale="92500"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point d’application des variations de portance 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point d’application de la portance qui se déplace suivant le centrage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point de convergence des ondes de chocs en vol transsonique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abri destiné aux mécaniciens de piste lors d'un point fixe d'essai moteur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95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MECANIQUE DU VOL PERFORMANCES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925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longueur de roulage nécessaire au décollage d'un avion augmente avec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l’altitude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température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composante de vent arrière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dans les trois cas précédents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0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longueur de roulage nécessaire au décollage d'un avion augmente avec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l’altitude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température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composante de vent arrière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dans les trois cas précédents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6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facteurs suivants, sauf un, améliorent les performances aérodynamiques d’un planeur. Lequel 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faible surface alaire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grand allongement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aile propre sans poussière ni insectes collés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train rentrant (escamotable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facteurs suivants, sauf un, améliorent les performances aérodynamiques d’un planeur. Lequel 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une faible surface alaire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grand allongement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une aile propre sans poussière ni insectes collés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un train rentrant (escamotable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226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Lors d’un virage à 60°  d’inclinaison à altitude constante, le poids apparent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égal au poids réel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égal à 2 fois le poids réel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égal à 1,15 du poids réel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inférieur au poids réel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5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Lors d’un virage à 60°  d’inclinaison à altitude constante, le poids apparent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égal au poids réel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égal à 2 fois le poids réel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égal à 1,15 du poids réel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inférieur au poids réel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3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On définit le facteur de charge "n" d'un avion comme étant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Poids / Portance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Portance / Poids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Portance / Trainée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Inverse à la charge alaire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69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polaire d’une aile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 lvl="1"/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un graphique des formes de l’aile vue en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plan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une soufflerie dotée d’un système reproduisant le froid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d'altitude</a:t>
            </a:r>
          </a:p>
          <a:p>
            <a:pPr lvl="1"/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courbe représentative de la portance en fonction de la trainée d’un profil </a:t>
            </a:r>
            <a:r>
              <a:rPr lang="fr-FR" sz="2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d’aile</a:t>
            </a:r>
          </a:p>
          <a:p>
            <a:pPr lvl="1"/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fr-FR" sz="2600" dirty="0">
                <a:latin typeface="Times New Roman" pitchFamily="18" charset="0"/>
                <a:cs typeface="Times New Roman" pitchFamily="18" charset="0"/>
              </a:rPr>
              <a:t>revêtement en fibres synthétiques permettant de garder les ailes au chaud dans les hangars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2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On définit le facteur de charge "n" d'un avion comme étant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Poids / Portance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Portance / Poids 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Portance / Trainée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Inverse à la charge alaire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7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Un planeur a une finesse de 40. En air calme, il se trouve à 1500 m de hauteur. Quelle est approximativement la distance maximale qu'il peut parcourir en ligne droite ?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km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Nm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50 Nm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60 km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827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2600" b="1" dirty="0">
                <a:latin typeface="Times New Roman" pitchFamily="18" charset="0"/>
                <a:cs typeface="Times New Roman" pitchFamily="18" charset="0"/>
              </a:rPr>
              <a:t>Un planeur a une finesse de 40. En air calme, il se trouve à 1500 m de hauteur. Quelle est approximativement la distance maximale qu'il peut parcourir en ligne droite ?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km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Nm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50 Nm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60 km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3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Pour un avion, lors d'un vol en montée rectiligne à  vitesse constante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puissance à afficher est la même que celle nécessaire au vol rectiligne à la même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portance est forcément supérieure au poids puisque l'avion monte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portance est inférieure au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poids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le moteur de l’appareil est mieux refroidi par en dessous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9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Pour un avion, lors d'un vol en montée rectiligne à  vitesse constante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lnSpcReduction="10000"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puissance à afficher est la même que celle nécessaire au vol rectiligne à la même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portance est forcément supérieure au poids puisque l'avion monte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 portance est inférieure au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poids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le moteur de l’appareil est mieux refroidi par en dessous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2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L’allongement d’une aile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/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rapport entre sa longueur et sa corde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moyenne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produit de sa longueur par sa surface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l’augmentation d'envergure due à l’échauffement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toutes les réponses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110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L’allongement d’une aile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/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rapport entre sa longueur et sa corde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moyenne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produit de sa longueur par sa surface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l’augmentation d'envergure due à l’échauffement 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toutes les réponses sont exactes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997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calage de l’aile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l’angle compris entre l’axe longitudinal de l’avion et la corde de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l’aile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pièce métallique sur laquelle on boulonne les ailes sur 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fuselage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l’angle compris entre l’assiette de l’avion et le vent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relatif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arrêt du moteur du moteur en vol cause de la perte de portance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38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calage de l’aile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lvl="1"/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l’angle compris entre l’axe longitudinal de l’avion et la corde de </a:t>
            </a:r>
            <a:r>
              <a:rPr lang="fr-FR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l’aile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la pièce métallique sur laquelle on boulonne les ailes sur le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fuselage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l’angle compris entre l’assiette de l’avion et le vent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relatif</a:t>
            </a:r>
          </a:p>
          <a:p>
            <a:pPr lvl="1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un arrêt du moteur du moteur en vol cause de la perte de portance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La finesse d’un aéronef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l’angle du cône avant du fuselage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rapport entre la puissance et la vitesse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rapport entre la portance et la trainée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toutes les réponses sont fausses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1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1919</Words>
  <Application>Microsoft Office PowerPoint</Application>
  <PresentationFormat>Affichage à l'écran (4:3)</PresentationFormat>
  <Paragraphs>205</Paragraphs>
  <Slides>44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44</vt:i4>
      </vt:variant>
    </vt:vector>
  </HeadingPairs>
  <TitlesOfParts>
    <vt:vector size="45" baseType="lpstr">
      <vt:lpstr>Thème Office</vt:lpstr>
      <vt:lpstr>BIA 2011 </vt:lpstr>
      <vt:lpstr>AERODYNAMIQUE</vt:lpstr>
      <vt:lpstr>1/ La polaire d’une aile est :</vt:lpstr>
      <vt:lpstr>1/ La polaire d’une aile est :</vt:lpstr>
      <vt:lpstr>2/ L’allongement d’une aile est :</vt:lpstr>
      <vt:lpstr>2/ L’allongement d’une aile est :</vt:lpstr>
      <vt:lpstr>3/ Le calage de l’aile est :</vt:lpstr>
      <vt:lpstr>3/ Le calage de l’aile est :</vt:lpstr>
      <vt:lpstr>4/ La finesse d’un aéronef est  :</vt:lpstr>
      <vt:lpstr>4/ La finesse d’un aéronef est  :</vt:lpstr>
      <vt:lpstr>5/ L’équation de sustentation   Fz = 1/2 ρ . V2 . S . Cz  permet :</vt:lpstr>
      <vt:lpstr>5/ L’équation de sustentation   Fz = 1/2 ρ . V2 . S . Cz  permet :</vt:lpstr>
      <vt:lpstr>6/ Il existe différents types de volets hypersustentateurs. Un seul de ces systèmes ne produit pas de portance, lequel ?</vt:lpstr>
      <vt:lpstr>6/ Il existe différents types de volets hypersustentateurs. Un seul de ces systèmes ne produit pas de portance, lequel ?</vt:lpstr>
      <vt:lpstr>7/ L’angle de portance nulle d’un profil est  :</vt:lpstr>
      <vt:lpstr>7/ L’angle de portance nulle d’un profil est  :</vt:lpstr>
      <vt:lpstr>8/ L’extrados d’une aile ou d’un profil désigne :</vt:lpstr>
      <vt:lpstr>8/ L’extrados d’une aile ou d’un profil désigne :</vt:lpstr>
      <vt:lpstr>9/ L'allongement λ de l’aile trapézoïdale dont les dimensions sont données  par le plan ci-dessous, est :</vt:lpstr>
      <vt:lpstr>9/ L'allongement λ de l’aile trapézoïdale dont les dimensions sont données  par le plan ci-dessous, est :</vt:lpstr>
      <vt:lpstr>STABILITE ET QUALITES DE VOL</vt:lpstr>
      <vt:lpstr>10/ La turbulence de sillage est un phénomène  dangereux. Il est produit par :</vt:lpstr>
      <vt:lpstr>10/ La turbulence de sillage est un phénomène  dangereux. Il est produit par :</vt:lpstr>
      <vt:lpstr>11/ Le décrochage d’une aile se produit toujours :</vt:lpstr>
      <vt:lpstr>11/ Le décrochage d’une aile se produit toujours :</vt:lpstr>
      <vt:lpstr>12/ Les éléments ayant une influence sur la stabilité d’un avion sont :</vt:lpstr>
      <vt:lpstr>12/ Les éléments ayant une influence sur la stabilité d’un avion sont :</vt:lpstr>
      <vt:lpstr>13/ Le braquage des ailerons provoque un effet secondaire appelé :</vt:lpstr>
      <vt:lpstr>13/ Le braquage des ailerons provoque un effet secondaire appelé :</vt:lpstr>
      <vt:lpstr>14/ Le foyer de l’aile est un point important, c’est :</vt:lpstr>
      <vt:lpstr>14/ Le foyer de l’aile est un point important, c’est :</vt:lpstr>
      <vt:lpstr>MECANIQUE DU VOL PERFORMANCES</vt:lpstr>
      <vt:lpstr>15/ La longueur de roulage nécessaire au décollage d'un avion augmente avec :</vt:lpstr>
      <vt:lpstr>15/ La longueur de roulage nécessaire au décollage d'un avion augmente avec :</vt:lpstr>
      <vt:lpstr>16/ Les facteurs suivants, sauf un, améliorent les performances aérodynamiques d’un planeur. Lequel ?</vt:lpstr>
      <vt:lpstr>16/ Les facteurs suivants, sauf un, améliorent les performances aérodynamiques d’un planeur. Lequel ?</vt:lpstr>
      <vt:lpstr>17/ Lors d’un virage à 60°  d’inclinaison à altitude constante, le poids apparent est :</vt:lpstr>
      <vt:lpstr>17/ Lors d’un virage à 60°  d’inclinaison à altitude constante, le poids apparent est :</vt:lpstr>
      <vt:lpstr>18/ On définit le facteur de charge "n" d'un avion comme étant :</vt:lpstr>
      <vt:lpstr>18/ On définit le facteur de charge "n" d'un avion comme étant :</vt:lpstr>
      <vt:lpstr>19/ Un planeur a une finesse de 40. En air calme, il se trouve à 1500 m de hauteur. Quelle est approximativement la distance maximale qu'il peut parcourir en ligne droite ?</vt:lpstr>
      <vt:lpstr>19/ Un planeur a une finesse de 40. En air calme, il se trouve à 1500 m de hauteur. Quelle est approximativement la distance maximale qu'il peut parcourir en ligne droite ?</vt:lpstr>
      <vt:lpstr>20/ Pour un avion, lors d'un vol en montée rectiligne à  vitesse constante :</vt:lpstr>
      <vt:lpstr>20/ Pour un avion, lors d'un vol en montée rectiligne à  vitesse constante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21</cp:revision>
  <dcterms:created xsi:type="dcterms:W3CDTF">2012-12-08T20:32:06Z</dcterms:created>
  <dcterms:modified xsi:type="dcterms:W3CDTF">2013-04-28T16:57:25Z</dcterms:modified>
</cp:coreProperties>
</file>